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4" r:id="rId5"/>
    <p:sldId id="264" r:id="rId6"/>
    <p:sldId id="275" r:id="rId7"/>
    <p:sldId id="263" r:id="rId8"/>
    <p:sldId id="276" r:id="rId9"/>
    <p:sldId id="283" r:id="rId10"/>
    <p:sldId id="277" r:id="rId11"/>
    <p:sldId id="281" r:id="rId12"/>
    <p:sldId id="278" r:id="rId13"/>
    <p:sldId id="279" r:id="rId14"/>
    <p:sldId id="280" r:id="rId15"/>
    <p:sldId id="282" r:id="rId16"/>
    <p:sldId id="265" r:id="rId17"/>
    <p:sldId id="266" r:id="rId18"/>
    <p:sldId id="267" r:id="rId19"/>
    <p:sldId id="259" r:id="rId20"/>
    <p:sldId id="284" r:id="rId21"/>
    <p:sldId id="285" r:id="rId22"/>
    <p:sldId id="286" r:id="rId23"/>
    <p:sldId id="287" r:id="rId24"/>
    <p:sldId id="288" r:id="rId25"/>
    <p:sldId id="289" r:id="rId26"/>
    <p:sldId id="268" r:id="rId27"/>
    <p:sldId id="290" r:id="rId28"/>
    <p:sldId id="270" r:id="rId29"/>
    <p:sldId id="261" r:id="rId30"/>
    <p:sldId id="271" r:id="rId31"/>
    <p:sldId id="291" r:id="rId32"/>
    <p:sldId id="293" r:id="rId33"/>
    <p:sldId id="294" r:id="rId34"/>
    <p:sldId id="292" r:id="rId35"/>
    <p:sldId id="272" r:id="rId36"/>
    <p:sldId id="260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NALDO FONSECA" initials="RF" lastIdx="1" clrIdx="0">
    <p:extLst>
      <p:ext uri="{19B8F6BF-5375-455C-9EA6-DF929625EA0E}">
        <p15:presenceInfo xmlns:p15="http://schemas.microsoft.com/office/powerpoint/2012/main" userId="ed192b554cc6d21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6-23T09:37:34.815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287A65-7C9A-45B1-A483-D4AB4A7E872F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1FA0BEA0-BA4A-43A6-B7F1-C11354528E6E}">
      <dgm:prSet phldrT="[Texto]" custT="1"/>
      <dgm:spPr/>
      <dgm:t>
        <a:bodyPr/>
        <a:lstStyle/>
        <a:p>
          <a:endParaRPr lang="pt-BR" sz="2000" dirty="0" smtClean="0"/>
        </a:p>
        <a:p>
          <a:r>
            <a:rPr lang="pt-BR" sz="2000" dirty="0" smtClean="0"/>
            <a:t>CRFB</a:t>
          </a:r>
          <a:endParaRPr lang="pt-BR" sz="2000" dirty="0"/>
        </a:p>
      </dgm:t>
    </dgm:pt>
    <dgm:pt modelId="{D6788245-9B87-4174-B0D4-5009571B5263}" type="parTrans" cxnId="{DA6E11AA-8ED1-49AB-9FF7-492E28208705}">
      <dgm:prSet/>
      <dgm:spPr/>
      <dgm:t>
        <a:bodyPr/>
        <a:lstStyle/>
        <a:p>
          <a:endParaRPr lang="pt-BR"/>
        </a:p>
      </dgm:t>
    </dgm:pt>
    <dgm:pt modelId="{42EE3250-4BD8-4B29-87D0-85306FF557C4}" type="sibTrans" cxnId="{DA6E11AA-8ED1-49AB-9FF7-492E28208705}">
      <dgm:prSet/>
      <dgm:spPr/>
      <dgm:t>
        <a:bodyPr/>
        <a:lstStyle/>
        <a:p>
          <a:endParaRPr lang="pt-BR"/>
        </a:p>
      </dgm:t>
    </dgm:pt>
    <dgm:pt modelId="{8EED3DBD-2851-4CB1-8455-4C07D9B054A0}">
      <dgm:prSet phldrT="[Texto]" custT="1"/>
      <dgm:spPr/>
      <dgm:t>
        <a:bodyPr/>
        <a:lstStyle/>
        <a:p>
          <a:r>
            <a:rPr lang="pt-BR" sz="2200" dirty="0" smtClean="0"/>
            <a:t>Normas internas do RPPS</a:t>
          </a:r>
          <a:endParaRPr lang="pt-BR" sz="2200" dirty="0"/>
        </a:p>
      </dgm:t>
    </dgm:pt>
    <dgm:pt modelId="{D27AA8E1-E854-4834-A7F3-B18A962C6BDE}" type="parTrans" cxnId="{4DCA9FAA-D323-46A6-BEE5-7A94117A3E4A}">
      <dgm:prSet/>
      <dgm:spPr/>
      <dgm:t>
        <a:bodyPr/>
        <a:lstStyle/>
        <a:p>
          <a:endParaRPr lang="pt-BR"/>
        </a:p>
      </dgm:t>
    </dgm:pt>
    <dgm:pt modelId="{1B86FAFD-6E0E-4609-A5CB-A245A3C44B7C}" type="sibTrans" cxnId="{4DCA9FAA-D323-46A6-BEE5-7A94117A3E4A}">
      <dgm:prSet/>
      <dgm:spPr/>
      <dgm:t>
        <a:bodyPr/>
        <a:lstStyle/>
        <a:p>
          <a:endParaRPr lang="pt-BR"/>
        </a:p>
      </dgm:t>
    </dgm:pt>
    <dgm:pt modelId="{0A14A220-EB83-4630-931B-AE5168DC40C0}">
      <dgm:prSet phldrT="[Texto]" custT="1"/>
      <dgm:spPr/>
      <dgm:t>
        <a:bodyPr/>
        <a:lstStyle/>
        <a:p>
          <a:r>
            <a:rPr lang="pt-BR" sz="2400" dirty="0" smtClean="0"/>
            <a:t>Decisão de investimento</a:t>
          </a:r>
          <a:endParaRPr lang="pt-BR" sz="2400" dirty="0"/>
        </a:p>
      </dgm:t>
    </dgm:pt>
    <dgm:pt modelId="{B8C3EFF7-7623-4C57-A954-27254C15E4CE}" type="parTrans" cxnId="{FC1C71BA-A292-4E7C-887A-F80D12F88179}">
      <dgm:prSet/>
      <dgm:spPr/>
      <dgm:t>
        <a:bodyPr/>
        <a:lstStyle/>
        <a:p>
          <a:endParaRPr lang="pt-BR"/>
        </a:p>
      </dgm:t>
    </dgm:pt>
    <dgm:pt modelId="{5CA7DDEF-FA6E-4EDD-B223-94C9B7385E44}" type="sibTrans" cxnId="{FC1C71BA-A292-4E7C-887A-F80D12F88179}">
      <dgm:prSet/>
      <dgm:spPr/>
      <dgm:t>
        <a:bodyPr/>
        <a:lstStyle/>
        <a:p>
          <a:endParaRPr lang="pt-BR"/>
        </a:p>
      </dgm:t>
    </dgm:pt>
    <dgm:pt modelId="{C62E2FFE-97D0-48A8-BC27-30A3687569A8}">
      <dgm:prSet custT="1"/>
      <dgm:spPr/>
      <dgm:t>
        <a:bodyPr/>
        <a:lstStyle/>
        <a:p>
          <a:r>
            <a:rPr lang="pt-BR" sz="2200" dirty="0" smtClean="0"/>
            <a:t>Lei nº 9.717/1998</a:t>
          </a:r>
          <a:endParaRPr lang="pt-BR" sz="2200" dirty="0"/>
        </a:p>
      </dgm:t>
    </dgm:pt>
    <dgm:pt modelId="{818F4FC1-DBAC-4BD1-A208-C4C4AF2BDB07}" type="parTrans" cxnId="{590CD621-3B12-43F7-A40E-0D8D37FD8531}">
      <dgm:prSet/>
      <dgm:spPr/>
      <dgm:t>
        <a:bodyPr/>
        <a:lstStyle/>
        <a:p>
          <a:endParaRPr lang="pt-BR"/>
        </a:p>
      </dgm:t>
    </dgm:pt>
    <dgm:pt modelId="{202C044B-8EC9-4C0B-88E4-C7B6CA9F9ACD}" type="sibTrans" cxnId="{590CD621-3B12-43F7-A40E-0D8D37FD8531}">
      <dgm:prSet/>
      <dgm:spPr/>
      <dgm:t>
        <a:bodyPr/>
        <a:lstStyle/>
        <a:p>
          <a:endParaRPr lang="pt-BR"/>
        </a:p>
      </dgm:t>
    </dgm:pt>
    <dgm:pt modelId="{05C9FBC9-A610-4A33-ABE0-17C15FCF626C}">
      <dgm:prSet custT="1"/>
      <dgm:spPr/>
      <dgm:t>
        <a:bodyPr/>
        <a:lstStyle/>
        <a:p>
          <a:r>
            <a:rPr lang="pt-BR" sz="2200" dirty="0" smtClean="0"/>
            <a:t>Resolução CMN/</a:t>
          </a:r>
        </a:p>
        <a:p>
          <a:r>
            <a:rPr lang="pt-BR" sz="2200" dirty="0" smtClean="0"/>
            <a:t>Portarias SPREV</a:t>
          </a:r>
          <a:endParaRPr lang="pt-BR" sz="2200" dirty="0"/>
        </a:p>
      </dgm:t>
    </dgm:pt>
    <dgm:pt modelId="{C4A5775E-D4DF-4856-9B28-3C19FB381236}" type="parTrans" cxnId="{A1EB2932-9622-4BF4-ACF8-B222097A74B9}">
      <dgm:prSet/>
      <dgm:spPr/>
      <dgm:t>
        <a:bodyPr/>
        <a:lstStyle/>
        <a:p>
          <a:endParaRPr lang="pt-BR"/>
        </a:p>
      </dgm:t>
    </dgm:pt>
    <dgm:pt modelId="{CFF33EFA-F172-4D48-97D8-D40F011EC3D3}" type="sibTrans" cxnId="{A1EB2932-9622-4BF4-ACF8-B222097A74B9}">
      <dgm:prSet/>
      <dgm:spPr/>
      <dgm:t>
        <a:bodyPr/>
        <a:lstStyle/>
        <a:p>
          <a:endParaRPr lang="pt-BR"/>
        </a:p>
      </dgm:t>
    </dgm:pt>
    <dgm:pt modelId="{B6445566-CD13-4EDA-9A34-999357F09666}" type="pres">
      <dgm:prSet presAssocID="{92287A65-7C9A-45B1-A483-D4AB4A7E872F}" presName="Name0" presStyleCnt="0">
        <dgm:presLayoutVars>
          <dgm:dir/>
          <dgm:animLvl val="lvl"/>
          <dgm:resizeHandles val="exact"/>
        </dgm:presLayoutVars>
      </dgm:prSet>
      <dgm:spPr/>
    </dgm:pt>
    <dgm:pt modelId="{CB9F0DDE-FF09-40C3-BFAC-70E6001539EB}" type="pres">
      <dgm:prSet presAssocID="{1FA0BEA0-BA4A-43A6-B7F1-C11354528E6E}" presName="Name8" presStyleCnt="0"/>
      <dgm:spPr/>
    </dgm:pt>
    <dgm:pt modelId="{4D1CB342-0B82-4524-8E48-FCD762DE91D4}" type="pres">
      <dgm:prSet presAssocID="{1FA0BEA0-BA4A-43A6-B7F1-C11354528E6E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21D8A5E-705A-44C8-ADF2-DE376DCFD35A}" type="pres">
      <dgm:prSet presAssocID="{1FA0BEA0-BA4A-43A6-B7F1-C11354528E6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9EF13D6-349B-4BF8-901E-311F6D6F26D2}" type="pres">
      <dgm:prSet presAssocID="{C62E2FFE-97D0-48A8-BC27-30A3687569A8}" presName="Name8" presStyleCnt="0"/>
      <dgm:spPr/>
    </dgm:pt>
    <dgm:pt modelId="{5BC11A93-A6FE-4AAA-8836-71D9A3CCC8A0}" type="pres">
      <dgm:prSet presAssocID="{C62E2FFE-97D0-48A8-BC27-30A3687569A8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70482F1-417C-4517-AE01-C57E3AEC82B8}" type="pres">
      <dgm:prSet presAssocID="{C62E2FFE-97D0-48A8-BC27-30A3687569A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D9A25B7-B756-44ED-8913-4405826450A4}" type="pres">
      <dgm:prSet presAssocID="{05C9FBC9-A610-4A33-ABE0-17C15FCF626C}" presName="Name8" presStyleCnt="0"/>
      <dgm:spPr/>
    </dgm:pt>
    <dgm:pt modelId="{98A9B9E1-73B6-43E7-B4CC-6D215CA8BAFF}" type="pres">
      <dgm:prSet presAssocID="{05C9FBC9-A610-4A33-ABE0-17C15FCF626C}" presName="level" presStyleLbl="node1" presStyleIdx="2" presStyleCnt="5" custAng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2B62C4C-FBC6-41C8-9942-1F2084F46F8B}" type="pres">
      <dgm:prSet presAssocID="{05C9FBC9-A610-4A33-ABE0-17C15FCF626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52D83C8-9A99-425E-B79B-388D0CA90950}" type="pres">
      <dgm:prSet presAssocID="{8EED3DBD-2851-4CB1-8455-4C07D9B054A0}" presName="Name8" presStyleCnt="0"/>
      <dgm:spPr/>
    </dgm:pt>
    <dgm:pt modelId="{C25B0EF7-C610-46E2-8606-4CFFF6041E6E}" type="pres">
      <dgm:prSet presAssocID="{8EED3DBD-2851-4CB1-8455-4C07D9B054A0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1696683-166E-4318-B40B-A554F4E4089F}" type="pres">
      <dgm:prSet presAssocID="{8EED3DBD-2851-4CB1-8455-4C07D9B054A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B0E4812-D6F9-4932-8809-7C7CFA372978}" type="pres">
      <dgm:prSet presAssocID="{0A14A220-EB83-4630-931B-AE5168DC40C0}" presName="Name8" presStyleCnt="0"/>
      <dgm:spPr/>
    </dgm:pt>
    <dgm:pt modelId="{1CED7F83-BF40-4892-AE72-2AA244435123}" type="pres">
      <dgm:prSet presAssocID="{0A14A220-EB83-4630-931B-AE5168DC40C0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BA944B3-F3D9-4CD4-837E-EEA15ED84FA1}" type="pres">
      <dgm:prSet presAssocID="{0A14A220-EB83-4630-931B-AE5168DC40C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DCA9FAA-D323-46A6-BEE5-7A94117A3E4A}" srcId="{92287A65-7C9A-45B1-A483-D4AB4A7E872F}" destId="{8EED3DBD-2851-4CB1-8455-4C07D9B054A0}" srcOrd="3" destOrd="0" parTransId="{D27AA8E1-E854-4834-A7F3-B18A962C6BDE}" sibTransId="{1B86FAFD-6E0E-4609-A5CB-A245A3C44B7C}"/>
    <dgm:cxn modelId="{111D4779-0E28-4A04-83C8-3CC6CFCAF36A}" type="presOf" srcId="{8EED3DBD-2851-4CB1-8455-4C07D9B054A0}" destId="{C25B0EF7-C610-46E2-8606-4CFFF6041E6E}" srcOrd="0" destOrd="0" presId="urn:microsoft.com/office/officeart/2005/8/layout/pyramid1"/>
    <dgm:cxn modelId="{9B8C7D1E-7C1C-4041-8F76-FCD58C414912}" type="presOf" srcId="{C62E2FFE-97D0-48A8-BC27-30A3687569A8}" destId="{5BC11A93-A6FE-4AAA-8836-71D9A3CCC8A0}" srcOrd="0" destOrd="0" presId="urn:microsoft.com/office/officeart/2005/8/layout/pyramid1"/>
    <dgm:cxn modelId="{A1EB2932-9622-4BF4-ACF8-B222097A74B9}" srcId="{92287A65-7C9A-45B1-A483-D4AB4A7E872F}" destId="{05C9FBC9-A610-4A33-ABE0-17C15FCF626C}" srcOrd="2" destOrd="0" parTransId="{C4A5775E-D4DF-4856-9B28-3C19FB381236}" sibTransId="{CFF33EFA-F172-4D48-97D8-D40F011EC3D3}"/>
    <dgm:cxn modelId="{B3725C61-BCEC-4985-BE02-8199CB487D39}" type="presOf" srcId="{8EED3DBD-2851-4CB1-8455-4C07D9B054A0}" destId="{B1696683-166E-4318-B40B-A554F4E4089F}" srcOrd="1" destOrd="0" presId="urn:microsoft.com/office/officeart/2005/8/layout/pyramid1"/>
    <dgm:cxn modelId="{C8293331-C4F8-4873-A16C-C4EA89ED8082}" type="presOf" srcId="{92287A65-7C9A-45B1-A483-D4AB4A7E872F}" destId="{B6445566-CD13-4EDA-9A34-999357F09666}" srcOrd="0" destOrd="0" presId="urn:microsoft.com/office/officeart/2005/8/layout/pyramid1"/>
    <dgm:cxn modelId="{590CD621-3B12-43F7-A40E-0D8D37FD8531}" srcId="{92287A65-7C9A-45B1-A483-D4AB4A7E872F}" destId="{C62E2FFE-97D0-48A8-BC27-30A3687569A8}" srcOrd="1" destOrd="0" parTransId="{818F4FC1-DBAC-4BD1-A208-C4C4AF2BDB07}" sibTransId="{202C044B-8EC9-4C0B-88E4-C7B6CA9F9ACD}"/>
    <dgm:cxn modelId="{046F2C26-801B-407B-A6B5-17EFB2F0E048}" type="presOf" srcId="{1FA0BEA0-BA4A-43A6-B7F1-C11354528E6E}" destId="{521D8A5E-705A-44C8-ADF2-DE376DCFD35A}" srcOrd="1" destOrd="0" presId="urn:microsoft.com/office/officeart/2005/8/layout/pyramid1"/>
    <dgm:cxn modelId="{507E46D0-AE74-4AFA-8326-16B100B06AC5}" type="presOf" srcId="{05C9FBC9-A610-4A33-ABE0-17C15FCF626C}" destId="{62B62C4C-FBC6-41C8-9942-1F2084F46F8B}" srcOrd="1" destOrd="0" presId="urn:microsoft.com/office/officeart/2005/8/layout/pyramid1"/>
    <dgm:cxn modelId="{700EEB35-DE0A-47F4-8EB4-62DBDFAF9391}" type="presOf" srcId="{C62E2FFE-97D0-48A8-BC27-30A3687569A8}" destId="{470482F1-417C-4517-AE01-C57E3AEC82B8}" srcOrd="1" destOrd="0" presId="urn:microsoft.com/office/officeart/2005/8/layout/pyramid1"/>
    <dgm:cxn modelId="{8FA4611C-2973-4EF6-ABF3-80EB0C4BEFC4}" type="presOf" srcId="{05C9FBC9-A610-4A33-ABE0-17C15FCF626C}" destId="{98A9B9E1-73B6-43E7-B4CC-6D215CA8BAFF}" srcOrd="0" destOrd="0" presId="urn:microsoft.com/office/officeart/2005/8/layout/pyramid1"/>
    <dgm:cxn modelId="{FC1C71BA-A292-4E7C-887A-F80D12F88179}" srcId="{92287A65-7C9A-45B1-A483-D4AB4A7E872F}" destId="{0A14A220-EB83-4630-931B-AE5168DC40C0}" srcOrd="4" destOrd="0" parTransId="{B8C3EFF7-7623-4C57-A954-27254C15E4CE}" sibTransId="{5CA7DDEF-FA6E-4EDD-B223-94C9B7385E44}"/>
    <dgm:cxn modelId="{DA6E11AA-8ED1-49AB-9FF7-492E28208705}" srcId="{92287A65-7C9A-45B1-A483-D4AB4A7E872F}" destId="{1FA0BEA0-BA4A-43A6-B7F1-C11354528E6E}" srcOrd="0" destOrd="0" parTransId="{D6788245-9B87-4174-B0D4-5009571B5263}" sibTransId="{42EE3250-4BD8-4B29-87D0-85306FF557C4}"/>
    <dgm:cxn modelId="{857E4961-AF9E-4B16-B467-57F3E807BAB6}" type="presOf" srcId="{0A14A220-EB83-4630-931B-AE5168DC40C0}" destId="{BBA944B3-F3D9-4CD4-837E-EEA15ED84FA1}" srcOrd="1" destOrd="0" presId="urn:microsoft.com/office/officeart/2005/8/layout/pyramid1"/>
    <dgm:cxn modelId="{67E10814-F847-497E-B355-246119205F79}" type="presOf" srcId="{0A14A220-EB83-4630-931B-AE5168DC40C0}" destId="{1CED7F83-BF40-4892-AE72-2AA244435123}" srcOrd="0" destOrd="0" presId="urn:microsoft.com/office/officeart/2005/8/layout/pyramid1"/>
    <dgm:cxn modelId="{9D58261C-320A-41D3-A547-555CB09EAA75}" type="presOf" srcId="{1FA0BEA0-BA4A-43A6-B7F1-C11354528E6E}" destId="{4D1CB342-0B82-4524-8E48-FCD762DE91D4}" srcOrd="0" destOrd="0" presId="urn:microsoft.com/office/officeart/2005/8/layout/pyramid1"/>
    <dgm:cxn modelId="{258C2B1C-1ECF-4D08-8703-F5C07F376C52}" type="presParOf" srcId="{B6445566-CD13-4EDA-9A34-999357F09666}" destId="{CB9F0DDE-FF09-40C3-BFAC-70E6001539EB}" srcOrd="0" destOrd="0" presId="urn:microsoft.com/office/officeart/2005/8/layout/pyramid1"/>
    <dgm:cxn modelId="{43E2FEA7-4BDC-4073-BE3C-1A862ABBE2A6}" type="presParOf" srcId="{CB9F0DDE-FF09-40C3-BFAC-70E6001539EB}" destId="{4D1CB342-0B82-4524-8E48-FCD762DE91D4}" srcOrd="0" destOrd="0" presId="urn:microsoft.com/office/officeart/2005/8/layout/pyramid1"/>
    <dgm:cxn modelId="{10304A2A-9B64-41E1-B1B3-2650C38E76E5}" type="presParOf" srcId="{CB9F0DDE-FF09-40C3-BFAC-70E6001539EB}" destId="{521D8A5E-705A-44C8-ADF2-DE376DCFD35A}" srcOrd="1" destOrd="0" presId="urn:microsoft.com/office/officeart/2005/8/layout/pyramid1"/>
    <dgm:cxn modelId="{3E91C18D-E6EE-4516-A1B0-FE71C3CD2FF5}" type="presParOf" srcId="{B6445566-CD13-4EDA-9A34-999357F09666}" destId="{59EF13D6-349B-4BF8-901E-311F6D6F26D2}" srcOrd="1" destOrd="0" presId="urn:microsoft.com/office/officeart/2005/8/layout/pyramid1"/>
    <dgm:cxn modelId="{10EB30BC-BB22-4AA9-8268-4D3BF3FFF205}" type="presParOf" srcId="{59EF13D6-349B-4BF8-901E-311F6D6F26D2}" destId="{5BC11A93-A6FE-4AAA-8836-71D9A3CCC8A0}" srcOrd="0" destOrd="0" presId="urn:microsoft.com/office/officeart/2005/8/layout/pyramid1"/>
    <dgm:cxn modelId="{EC197131-86D6-4737-AC94-692D8B7CC7DF}" type="presParOf" srcId="{59EF13D6-349B-4BF8-901E-311F6D6F26D2}" destId="{470482F1-417C-4517-AE01-C57E3AEC82B8}" srcOrd="1" destOrd="0" presId="urn:microsoft.com/office/officeart/2005/8/layout/pyramid1"/>
    <dgm:cxn modelId="{614BB073-55B3-47CC-A329-6FE13F142B75}" type="presParOf" srcId="{B6445566-CD13-4EDA-9A34-999357F09666}" destId="{ED9A25B7-B756-44ED-8913-4405826450A4}" srcOrd="2" destOrd="0" presId="urn:microsoft.com/office/officeart/2005/8/layout/pyramid1"/>
    <dgm:cxn modelId="{8885A7E9-E8E0-47ED-A8E9-F327E0C93856}" type="presParOf" srcId="{ED9A25B7-B756-44ED-8913-4405826450A4}" destId="{98A9B9E1-73B6-43E7-B4CC-6D215CA8BAFF}" srcOrd="0" destOrd="0" presId="urn:microsoft.com/office/officeart/2005/8/layout/pyramid1"/>
    <dgm:cxn modelId="{75E687A1-CEAA-4343-8DEF-92297E9C1076}" type="presParOf" srcId="{ED9A25B7-B756-44ED-8913-4405826450A4}" destId="{62B62C4C-FBC6-41C8-9942-1F2084F46F8B}" srcOrd="1" destOrd="0" presId="urn:microsoft.com/office/officeart/2005/8/layout/pyramid1"/>
    <dgm:cxn modelId="{27EC5829-6825-4548-96BE-4E507FFD10B2}" type="presParOf" srcId="{B6445566-CD13-4EDA-9A34-999357F09666}" destId="{152D83C8-9A99-425E-B79B-388D0CA90950}" srcOrd="3" destOrd="0" presId="urn:microsoft.com/office/officeart/2005/8/layout/pyramid1"/>
    <dgm:cxn modelId="{6969071A-DC24-4A10-9F8D-71A869DCD27F}" type="presParOf" srcId="{152D83C8-9A99-425E-B79B-388D0CA90950}" destId="{C25B0EF7-C610-46E2-8606-4CFFF6041E6E}" srcOrd="0" destOrd="0" presId="urn:microsoft.com/office/officeart/2005/8/layout/pyramid1"/>
    <dgm:cxn modelId="{1D86CBC4-8F46-4AD5-B9B3-4E08D3767B4B}" type="presParOf" srcId="{152D83C8-9A99-425E-B79B-388D0CA90950}" destId="{B1696683-166E-4318-B40B-A554F4E4089F}" srcOrd="1" destOrd="0" presId="urn:microsoft.com/office/officeart/2005/8/layout/pyramid1"/>
    <dgm:cxn modelId="{5B627170-05B1-46AE-837E-3818C759C106}" type="presParOf" srcId="{B6445566-CD13-4EDA-9A34-999357F09666}" destId="{EB0E4812-D6F9-4932-8809-7C7CFA372978}" srcOrd="4" destOrd="0" presId="urn:microsoft.com/office/officeart/2005/8/layout/pyramid1"/>
    <dgm:cxn modelId="{B50B997B-9F64-4EEF-B005-A2F380253211}" type="presParOf" srcId="{EB0E4812-D6F9-4932-8809-7C7CFA372978}" destId="{1CED7F83-BF40-4892-AE72-2AA244435123}" srcOrd="0" destOrd="0" presId="urn:microsoft.com/office/officeart/2005/8/layout/pyramid1"/>
    <dgm:cxn modelId="{31F19CA6-892A-456F-A3F4-759F5F0D3D40}" type="presParOf" srcId="{EB0E4812-D6F9-4932-8809-7C7CFA372978}" destId="{BBA944B3-F3D9-4CD4-837E-EEA15ED84FA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69A761-96FA-4996-9285-8E69B6B401D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B3D7E46-AF70-4649-B67F-2908C6EA6F5D}">
      <dgm:prSet phldrT="[Texto]"/>
      <dgm:spPr/>
      <dgm:t>
        <a:bodyPr/>
        <a:lstStyle/>
        <a:p>
          <a:r>
            <a:rPr lang="pt-BR" b="1" dirty="0" smtClean="0"/>
            <a:t>OFERTA</a:t>
          </a:r>
          <a:endParaRPr lang="pt-BR" b="1" dirty="0"/>
        </a:p>
      </dgm:t>
    </dgm:pt>
    <dgm:pt modelId="{D4C24F37-7ED6-40F3-99E2-085CEF492DC4}" type="parTrans" cxnId="{2056775C-C419-478F-BCF2-F5A8417DEC04}">
      <dgm:prSet/>
      <dgm:spPr/>
      <dgm:t>
        <a:bodyPr/>
        <a:lstStyle/>
        <a:p>
          <a:endParaRPr lang="pt-BR"/>
        </a:p>
      </dgm:t>
    </dgm:pt>
    <dgm:pt modelId="{C80CC37D-4C57-4DDE-8DEF-1F07EC9131E3}" type="sibTrans" cxnId="{2056775C-C419-478F-BCF2-F5A8417DEC04}">
      <dgm:prSet/>
      <dgm:spPr/>
      <dgm:t>
        <a:bodyPr/>
        <a:lstStyle/>
        <a:p>
          <a:endParaRPr lang="pt-BR"/>
        </a:p>
      </dgm:t>
    </dgm:pt>
    <dgm:pt modelId="{8B33DDBA-A058-44B0-969B-803D6DEF49DC}">
      <dgm:prSet phldrT="[Texto]"/>
      <dgm:spPr/>
      <dgm:t>
        <a:bodyPr/>
        <a:lstStyle/>
        <a:p>
          <a:r>
            <a:rPr lang="pt-BR" b="1" dirty="0" smtClean="0"/>
            <a:t>PROCESSO DECISÓRIO</a:t>
          </a:r>
          <a:endParaRPr lang="pt-BR" b="1" dirty="0"/>
        </a:p>
      </dgm:t>
    </dgm:pt>
    <dgm:pt modelId="{F018B134-A0AE-46BB-8827-7C2A755D7537}" type="parTrans" cxnId="{F27EBFAE-2884-4CD7-8133-0F1A35139A31}">
      <dgm:prSet/>
      <dgm:spPr/>
      <dgm:t>
        <a:bodyPr/>
        <a:lstStyle/>
        <a:p>
          <a:endParaRPr lang="pt-BR"/>
        </a:p>
      </dgm:t>
    </dgm:pt>
    <dgm:pt modelId="{7CD1274A-C660-428F-A167-381CB920AC8B}" type="sibTrans" cxnId="{F27EBFAE-2884-4CD7-8133-0F1A35139A31}">
      <dgm:prSet/>
      <dgm:spPr/>
      <dgm:t>
        <a:bodyPr/>
        <a:lstStyle/>
        <a:p>
          <a:endParaRPr lang="pt-BR"/>
        </a:p>
      </dgm:t>
    </dgm:pt>
    <dgm:pt modelId="{3C2C4C58-B825-4E4A-B282-1E5F274B5C34}">
      <dgm:prSet phldrT="[Texto]"/>
      <dgm:spPr/>
      <dgm:t>
        <a:bodyPr/>
        <a:lstStyle/>
        <a:p>
          <a:r>
            <a:rPr lang="pt-BR" b="1" dirty="0" smtClean="0"/>
            <a:t>PUBLICIDADE</a:t>
          </a:r>
          <a:endParaRPr lang="pt-BR" b="1" dirty="0"/>
        </a:p>
      </dgm:t>
    </dgm:pt>
    <dgm:pt modelId="{30734EBE-AF4A-4EE3-AD7E-5ECEF1AA2AC8}" type="parTrans" cxnId="{2A9F30B8-6519-4560-BBD6-2038ECA22AB5}">
      <dgm:prSet/>
      <dgm:spPr/>
      <dgm:t>
        <a:bodyPr/>
        <a:lstStyle/>
        <a:p>
          <a:endParaRPr lang="pt-BR"/>
        </a:p>
      </dgm:t>
    </dgm:pt>
    <dgm:pt modelId="{0B868ED1-15B0-47A3-B346-3B2706BF2CCF}" type="sibTrans" cxnId="{2A9F30B8-6519-4560-BBD6-2038ECA22AB5}">
      <dgm:prSet/>
      <dgm:spPr/>
      <dgm:t>
        <a:bodyPr/>
        <a:lstStyle/>
        <a:p>
          <a:endParaRPr lang="pt-BR"/>
        </a:p>
      </dgm:t>
    </dgm:pt>
    <dgm:pt modelId="{F802F914-4744-4803-9B3E-0FD53971B88E}">
      <dgm:prSet phldrT="[Texto]"/>
      <dgm:spPr/>
      <dgm:t>
        <a:bodyPr/>
        <a:lstStyle/>
        <a:p>
          <a:r>
            <a:rPr lang="pt-BR" b="1" dirty="0" smtClean="0"/>
            <a:t>PUBLICIZAÇÃO</a:t>
          </a:r>
          <a:endParaRPr lang="pt-BR" b="1" dirty="0"/>
        </a:p>
      </dgm:t>
    </dgm:pt>
    <dgm:pt modelId="{008CB988-A2FE-4706-B4E1-B2BA7CF6F439}" type="parTrans" cxnId="{581CF86D-794E-415C-B8EE-A16AB32BB882}">
      <dgm:prSet/>
      <dgm:spPr/>
      <dgm:t>
        <a:bodyPr/>
        <a:lstStyle/>
        <a:p>
          <a:endParaRPr lang="pt-BR"/>
        </a:p>
      </dgm:t>
    </dgm:pt>
    <dgm:pt modelId="{1B83A168-846D-49CD-955A-C81B91839FEC}" type="sibTrans" cxnId="{581CF86D-794E-415C-B8EE-A16AB32BB882}">
      <dgm:prSet/>
      <dgm:spPr/>
      <dgm:t>
        <a:bodyPr/>
        <a:lstStyle/>
        <a:p>
          <a:endParaRPr lang="pt-BR"/>
        </a:p>
      </dgm:t>
    </dgm:pt>
    <dgm:pt modelId="{E5318ABF-0758-492A-B71A-71EDB6686D74}">
      <dgm:prSet phldrT="[Texto]"/>
      <dgm:spPr/>
      <dgm:t>
        <a:bodyPr/>
        <a:lstStyle/>
        <a:p>
          <a:r>
            <a:rPr lang="pt-BR" b="1" dirty="0" smtClean="0"/>
            <a:t>MONITORAMENTO</a:t>
          </a:r>
          <a:endParaRPr lang="pt-BR" b="1" dirty="0"/>
        </a:p>
      </dgm:t>
    </dgm:pt>
    <dgm:pt modelId="{237B46FC-FC3F-442D-ADEC-675C191104F9}" type="parTrans" cxnId="{5B30E482-B4FB-4FBB-AFE8-B04252FE53C7}">
      <dgm:prSet/>
      <dgm:spPr/>
      <dgm:t>
        <a:bodyPr/>
        <a:lstStyle/>
        <a:p>
          <a:endParaRPr lang="pt-BR"/>
        </a:p>
      </dgm:t>
    </dgm:pt>
    <dgm:pt modelId="{165D2158-DBF5-4410-9010-D1AC143C673B}" type="sibTrans" cxnId="{5B30E482-B4FB-4FBB-AFE8-B04252FE53C7}">
      <dgm:prSet/>
      <dgm:spPr/>
      <dgm:t>
        <a:bodyPr/>
        <a:lstStyle/>
        <a:p>
          <a:endParaRPr lang="pt-BR"/>
        </a:p>
      </dgm:t>
    </dgm:pt>
    <dgm:pt modelId="{98807FA9-3D69-4CB0-B2E4-054F3FEC2D0A}" type="pres">
      <dgm:prSet presAssocID="{8E69A761-96FA-4996-9285-8E69B6B401D4}" presName="Name0" presStyleCnt="0">
        <dgm:presLayoutVars>
          <dgm:dir/>
          <dgm:resizeHandles val="exact"/>
        </dgm:presLayoutVars>
      </dgm:prSet>
      <dgm:spPr/>
    </dgm:pt>
    <dgm:pt modelId="{74DEAC92-040C-4944-A92E-023C2A3C8C10}" type="pres">
      <dgm:prSet presAssocID="{0B3D7E46-AF70-4649-B67F-2908C6EA6F5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B7371E-87D0-445E-9776-133CBBAFA6CF}" type="pres">
      <dgm:prSet presAssocID="{C80CC37D-4C57-4DDE-8DEF-1F07EC9131E3}" presName="sibTrans" presStyleLbl="sibTrans2D1" presStyleIdx="0" presStyleCnt="4"/>
      <dgm:spPr/>
      <dgm:t>
        <a:bodyPr/>
        <a:lstStyle/>
        <a:p>
          <a:endParaRPr lang="pt-BR"/>
        </a:p>
      </dgm:t>
    </dgm:pt>
    <dgm:pt modelId="{144B7DE4-9AFD-48E7-83C1-A32D6D9A4958}" type="pres">
      <dgm:prSet presAssocID="{C80CC37D-4C57-4DDE-8DEF-1F07EC9131E3}" presName="connectorText" presStyleLbl="sibTrans2D1" presStyleIdx="0" presStyleCnt="4"/>
      <dgm:spPr/>
      <dgm:t>
        <a:bodyPr/>
        <a:lstStyle/>
        <a:p>
          <a:endParaRPr lang="pt-BR"/>
        </a:p>
      </dgm:t>
    </dgm:pt>
    <dgm:pt modelId="{1E3138FA-5EB6-4665-8BA3-54321EA2697B}" type="pres">
      <dgm:prSet presAssocID="{8B33DDBA-A058-44B0-969B-803D6DEF49D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4EFB42E-A98D-41F3-8B79-D0AECD86C7CB}" type="pres">
      <dgm:prSet presAssocID="{7CD1274A-C660-428F-A167-381CB920AC8B}" presName="sibTrans" presStyleLbl="sibTrans2D1" presStyleIdx="1" presStyleCnt="4"/>
      <dgm:spPr/>
      <dgm:t>
        <a:bodyPr/>
        <a:lstStyle/>
        <a:p>
          <a:endParaRPr lang="pt-BR"/>
        </a:p>
      </dgm:t>
    </dgm:pt>
    <dgm:pt modelId="{F1EE5FC3-249A-47D8-9654-BB16A05F6391}" type="pres">
      <dgm:prSet presAssocID="{7CD1274A-C660-428F-A167-381CB920AC8B}" presName="connectorText" presStyleLbl="sibTrans2D1" presStyleIdx="1" presStyleCnt="4"/>
      <dgm:spPr/>
      <dgm:t>
        <a:bodyPr/>
        <a:lstStyle/>
        <a:p>
          <a:endParaRPr lang="pt-BR"/>
        </a:p>
      </dgm:t>
    </dgm:pt>
    <dgm:pt modelId="{8A583F37-BF39-400B-A86B-9086E09D499C}" type="pres">
      <dgm:prSet presAssocID="{3C2C4C58-B825-4E4A-B282-1E5F274B5C3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474D4F2-0ADF-415C-8CED-4ED33D013C92}" type="pres">
      <dgm:prSet presAssocID="{0B868ED1-15B0-47A3-B346-3B2706BF2CCF}" presName="sibTrans" presStyleLbl="sibTrans2D1" presStyleIdx="2" presStyleCnt="4"/>
      <dgm:spPr/>
      <dgm:t>
        <a:bodyPr/>
        <a:lstStyle/>
        <a:p>
          <a:endParaRPr lang="pt-BR"/>
        </a:p>
      </dgm:t>
    </dgm:pt>
    <dgm:pt modelId="{20CEF776-A40E-430B-AC96-B653A0A759A5}" type="pres">
      <dgm:prSet presAssocID="{0B868ED1-15B0-47A3-B346-3B2706BF2CCF}" presName="connectorText" presStyleLbl="sibTrans2D1" presStyleIdx="2" presStyleCnt="4"/>
      <dgm:spPr/>
      <dgm:t>
        <a:bodyPr/>
        <a:lstStyle/>
        <a:p>
          <a:endParaRPr lang="pt-BR"/>
        </a:p>
      </dgm:t>
    </dgm:pt>
    <dgm:pt modelId="{669ECAAB-73EE-4FF1-A634-30581BD4AB81}" type="pres">
      <dgm:prSet presAssocID="{F802F914-4744-4803-9B3E-0FD53971B88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31C81F0-F015-4379-8AE4-ADA05873062F}" type="pres">
      <dgm:prSet presAssocID="{1B83A168-846D-49CD-955A-C81B91839FEC}" presName="sibTrans" presStyleLbl="sibTrans2D1" presStyleIdx="3" presStyleCnt="4"/>
      <dgm:spPr/>
      <dgm:t>
        <a:bodyPr/>
        <a:lstStyle/>
        <a:p>
          <a:endParaRPr lang="pt-BR"/>
        </a:p>
      </dgm:t>
    </dgm:pt>
    <dgm:pt modelId="{4A568CE3-246A-4555-81F0-AC4F2897F1AD}" type="pres">
      <dgm:prSet presAssocID="{1B83A168-846D-49CD-955A-C81B91839FEC}" presName="connectorText" presStyleLbl="sibTrans2D1" presStyleIdx="3" presStyleCnt="4"/>
      <dgm:spPr/>
      <dgm:t>
        <a:bodyPr/>
        <a:lstStyle/>
        <a:p>
          <a:endParaRPr lang="pt-BR"/>
        </a:p>
      </dgm:t>
    </dgm:pt>
    <dgm:pt modelId="{1D930F89-DCD3-481B-B80A-B529C866978E}" type="pres">
      <dgm:prSet presAssocID="{E5318ABF-0758-492A-B71A-71EDB6686D7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383277D-222F-4979-9794-636888630C9A}" type="presOf" srcId="{0B868ED1-15B0-47A3-B346-3B2706BF2CCF}" destId="{20CEF776-A40E-430B-AC96-B653A0A759A5}" srcOrd="1" destOrd="0" presId="urn:microsoft.com/office/officeart/2005/8/layout/process1"/>
    <dgm:cxn modelId="{4642607D-28A4-40B9-86CB-3EE33F922000}" type="presOf" srcId="{7CD1274A-C660-428F-A167-381CB920AC8B}" destId="{94EFB42E-A98D-41F3-8B79-D0AECD86C7CB}" srcOrd="0" destOrd="0" presId="urn:microsoft.com/office/officeart/2005/8/layout/process1"/>
    <dgm:cxn modelId="{25DA2508-BA65-43B3-BDFB-78CC95099363}" type="presOf" srcId="{0B868ED1-15B0-47A3-B346-3B2706BF2CCF}" destId="{5474D4F2-0ADF-415C-8CED-4ED33D013C92}" srcOrd="0" destOrd="0" presId="urn:microsoft.com/office/officeart/2005/8/layout/process1"/>
    <dgm:cxn modelId="{7AC8D8AE-A257-4E16-B7E8-A2C4E4416E9E}" type="presOf" srcId="{E5318ABF-0758-492A-B71A-71EDB6686D74}" destId="{1D930F89-DCD3-481B-B80A-B529C866978E}" srcOrd="0" destOrd="0" presId="urn:microsoft.com/office/officeart/2005/8/layout/process1"/>
    <dgm:cxn modelId="{E7A67065-7349-40E4-9660-A9CAADA97E09}" type="presOf" srcId="{8E69A761-96FA-4996-9285-8E69B6B401D4}" destId="{98807FA9-3D69-4CB0-B2E4-054F3FEC2D0A}" srcOrd="0" destOrd="0" presId="urn:microsoft.com/office/officeart/2005/8/layout/process1"/>
    <dgm:cxn modelId="{6ED188D3-9AE6-47A7-9457-5AF10A6398A3}" type="presOf" srcId="{1B83A168-846D-49CD-955A-C81B91839FEC}" destId="{4A568CE3-246A-4555-81F0-AC4F2897F1AD}" srcOrd="1" destOrd="0" presId="urn:microsoft.com/office/officeart/2005/8/layout/process1"/>
    <dgm:cxn modelId="{581CF86D-794E-415C-B8EE-A16AB32BB882}" srcId="{8E69A761-96FA-4996-9285-8E69B6B401D4}" destId="{F802F914-4744-4803-9B3E-0FD53971B88E}" srcOrd="3" destOrd="0" parTransId="{008CB988-A2FE-4706-B4E1-B2BA7CF6F439}" sibTransId="{1B83A168-846D-49CD-955A-C81B91839FEC}"/>
    <dgm:cxn modelId="{96C68164-AE42-41D4-81C8-264CE600253F}" type="presOf" srcId="{C80CC37D-4C57-4DDE-8DEF-1F07EC9131E3}" destId="{144B7DE4-9AFD-48E7-83C1-A32D6D9A4958}" srcOrd="1" destOrd="0" presId="urn:microsoft.com/office/officeart/2005/8/layout/process1"/>
    <dgm:cxn modelId="{ED26D724-EFFB-4E82-80B7-CD2D8D9D47FD}" type="presOf" srcId="{F802F914-4744-4803-9B3E-0FD53971B88E}" destId="{669ECAAB-73EE-4FF1-A634-30581BD4AB81}" srcOrd="0" destOrd="0" presId="urn:microsoft.com/office/officeart/2005/8/layout/process1"/>
    <dgm:cxn modelId="{5B30E482-B4FB-4FBB-AFE8-B04252FE53C7}" srcId="{8E69A761-96FA-4996-9285-8E69B6B401D4}" destId="{E5318ABF-0758-492A-B71A-71EDB6686D74}" srcOrd="4" destOrd="0" parTransId="{237B46FC-FC3F-442D-ADEC-675C191104F9}" sibTransId="{165D2158-DBF5-4410-9010-D1AC143C673B}"/>
    <dgm:cxn modelId="{A9D0F8A9-FFEF-4E9F-BFEC-1D38760ABE3B}" type="presOf" srcId="{1B83A168-846D-49CD-955A-C81B91839FEC}" destId="{731C81F0-F015-4379-8AE4-ADA05873062F}" srcOrd="0" destOrd="0" presId="urn:microsoft.com/office/officeart/2005/8/layout/process1"/>
    <dgm:cxn modelId="{C7D0A2AC-AF40-483C-B2ED-DBC6E3A106DD}" type="presOf" srcId="{8B33DDBA-A058-44B0-969B-803D6DEF49DC}" destId="{1E3138FA-5EB6-4665-8BA3-54321EA2697B}" srcOrd="0" destOrd="0" presId="urn:microsoft.com/office/officeart/2005/8/layout/process1"/>
    <dgm:cxn modelId="{2A9F30B8-6519-4560-BBD6-2038ECA22AB5}" srcId="{8E69A761-96FA-4996-9285-8E69B6B401D4}" destId="{3C2C4C58-B825-4E4A-B282-1E5F274B5C34}" srcOrd="2" destOrd="0" parTransId="{30734EBE-AF4A-4EE3-AD7E-5ECEF1AA2AC8}" sibTransId="{0B868ED1-15B0-47A3-B346-3B2706BF2CCF}"/>
    <dgm:cxn modelId="{F27EBFAE-2884-4CD7-8133-0F1A35139A31}" srcId="{8E69A761-96FA-4996-9285-8E69B6B401D4}" destId="{8B33DDBA-A058-44B0-969B-803D6DEF49DC}" srcOrd="1" destOrd="0" parTransId="{F018B134-A0AE-46BB-8827-7C2A755D7537}" sibTransId="{7CD1274A-C660-428F-A167-381CB920AC8B}"/>
    <dgm:cxn modelId="{2056775C-C419-478F-BCF2-F5A8417DEC04}" srcId="{8E69A761-96FA-4996-9285-8E69B6B401D4}" destId="{0B3D7E46-AF70-4649-B67F-2908C6EA6F5D}" srcOrd="0" destOrd="0" parTransId="{D4C24F37-7ED6-40F3-99E2-085CEF492DC4}" sibTransId="{C80CC37D-4C57-4DDE-8DEF-1F07EC9131E3}"/>
    <dgm:cxn modelId="{B986DC6D-60CF-4A96-BF08-57C38129BE93}" type="presOf" srcId="{3C2C4C58-B825-4E4A-B282-1E5F274B5C34}" destId="{8A583F37-BF39-400B-A86B-9086E09D499C}" srcOrd="0" destOrd="0" presId="urn:microsoft.com/office/officeart/2005/8/layout/process1"/>
    <dgm:cxn modelId="{EF59E14F-2A63-41D7-8BEE-3F8F02F1CC0C}" type="presOf" srcId="{7CD1274A-C660-428F-A167-381CB920AC8B}" destId="{F1EE5FC3-249A-47D8-9654-BB16A05F6391}" srcOrd="1" destOrd="0" presId="urn:microsoft.com/office/officeart/2005/8/layout/process1"/>
    <dgm:cxn modelId="{23F4FF5E-1B95-45F6-ADB8-A4929D9632D1}" type="presOf" srcId="{0B3D7E46-AF70-4649-B67F-2908C6EA6F5D}" destId="{74DEAC92-040C-4944-A92E-023C2A3C8C10}" srcOrd="0" destOrd="0" presId="urn:microsoft.com/office/officeart/2005/8/layout/process1"/>
    <dgm:cxn modelId="{DCB2F8D8-BA71-4AC1-84B6-6D38C174A91E}" type="presOf" srcId="{C80CC37D-4C57-4DDE-8DEF-1F07EC9131E3}" destId="{B8B7371E-87D0-445E-9776-133CBBAFA6CF}" srcOrd="0" destOrd="0" presId="urn:microsoft.com/office/officeart/2005/8/layout/process1"/>
    <dgm:cxn modelId="{1CF083CC-AD56-4AEF-9F3A-A59DBB03D271}" type="presParOf" srcId="{98807FA9-3D69-4CB0-B2E4-054F3FEC2D0A}" destId="{74DEAC92-040C-4944-A92E-023C2A3C8C10}" srcOrd="0" destOrd="0" presId="urn:microsoft.com/office/officeart/2005/8/layout/process1"/>
    <dgm:cxn modelId="{8D7285F8-5396-4409-9C3E-FBE7730315B9}" type="presParOf" srcId="{98807FA9-3D69-4CB0-B2E4-054F3FEC2D0A}" destId="{B8B7371E-87D0-445E-9776-133CBBAFA6CF}" srcOrd="1" destOrd="0" presId="urn:microsoft.com/office/officeart/2005/8/layout/process1"/>
    <dgm:cxn modelId="{539FBFF1-6D85-4CBC-A4AE-55175D452CDC}" type="presParOf" srcId="{B8B7371E-87D0-445E-9776-133CBBAFA6CF}" destId="{144B7DE4-9AFD-48E7-83C1-A32D6D9A4958}" srcOrd="0" destOrd="0" presId="urn:microsoft.com/office/officeart/2005/8/layout/process1"/>
    <dgm:cxn modelId="{95365809-BD45-47EE-986E-CAA95625D908}" type="presParOf" srcId="{98807FA9-3D69-4CB0-B2E4-054F3FEC2D0A}" destId="{1E3138FA-5EB6-4665-8BA3-54321EA2697B}" srcOrd="2" destOrd="0" presId="urn:microsoft.com/office/officeart/2005/8/layout/process1"/>
    <dgm:cxn modelId="{69FDB40A-34EA-472E-AEAD-18D4E2CBDA20}" type="presParOf" srcId="{98807FA9-3D69-4CB0-B2E4-054F3FEC2D0A}" destId="{94EFB42E-A98D-41F3-8B79-D0AECD86C7CB}" srcOrd="3" destOrd="0" presId="urn:microsoft.com/office/officeart/2005/8/layout/process1"/>
    <dgm:cxn modelId="{C24B4C30-DCC5-4BDE-AAC0-316768BAC17E}" type="presParOf" srcId="{94EFB42E-A98D-41F3-8B79-D0AECD86C7CB}" destId="{F1EE5FC3-249A-47D8-9654-BB16A05F6391}" srcOrd="0" destOrd="0" presId="urn:microsoft.com/office/officeart/2005/8/layout/process1"/>
    <dgm:cxn modelId="{AA48133A-E940-4180-9D60-1AF750FC6692}" type="presParOf" srcId="{98807FA9-3D69-4CB0-B2E4-054F3FEC2D0A}" destId="{8A583F37-BF39-400B-A86B-9086E09D499C}" srcOrd="4" destOrd="0" presId="urn:microsoft.com/office/officeart/2005/8/layout/process1"/>
    <dgm:cxn modelId="{FEBB7871-8AF7-43CB-A012-242C65566A39}" type="presParOf" srcId="{98807FA9-3D69-4CB0-B2E4-054F3FEC2D0A}" destId="{5474D4F2-0ADF-415C-8CED-4ED33D013C92}" srcOrd="5" destOrd="0" presId="urn:microsoft.com/office/officeart/2005/8/layout/process1"/>
    <dgm:cxn modelId="{889B8DCA-D3E8-491D-87A3-547945DE8ACA}" type="presParOf" srcId="{5474D4F2-0ADF-415C-8CED-4ED33D013C92}" destId="{20CEF776-A40E-430B-AC96-B653A0A759A5}" srcOrd="0" destOrd="0" presId="urn:microsoft.com/office/officeart/2005/8/layout/process1"/>
    <dgm:cxn modelId="{D0563FCB-3854-4B7A-99F7-3A8965E0E6AE}" type="presParOf" srcId="{98807FA9-3D69-4CB0-B2E4-054F3FEC2D0A}" destId="{669ECAAB-73EE-4FF1-A634-30581BD4AB81}" srcOrd="6" destOrd="0" presId="urn:microsoft.com/office/officeart/2005/8/layout/process1"/>
    <dgm:cxn modelId="{50D1E685-BDFA-47F3-869F-B4FE3234C54D}" type="presParOf" srcId="{98807FA9-3D69-4CB0-B2E4-054F3FEC2D0A}" destId="{731C81F0-F015-4379-8AE4-ADA05873062F}" srcOrd="7" destOrd="0" presId="urn:microsoft.com/office/officeart/2005/8/layout/process1"/>
    <dgm:cxn modelId="{446F54D7-DBE9-4F37-B452-1CE75AE2C5EC}" type="presParOf" srcId="{731C81F0-F015-4379-8AE4-ADA05873062F}" destId="{4A568CE3-246A-4555-81F0-AC4F2897F1AD}" srcOrd="0" destOrd="0" presId="urn:microsoft.com/office/officeart/2005/8/layout/process1"/>
    <dgm:cxn modelId="{28E490E1-B1C0-4A51-89C7-62A1B54545C7}" type="presParOf" srcId="{98807FA9-3D69-4CB0-B2E4-054F3FEC2D0A}" destId="{1D930F89-DCD3-481B-B80A-B529C866978E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CB342-0B82-4524-8E48-FCD762DE91D4}">
      <dsp:nvSpPr>
        <dsp:cNvPr id="0" name=""/>
        <dsp:cNvSpPr/>
      </dsp:nvSpPr>
      <dsp:spPr>
        <a:xfrm>
          <a:off x="3251199" y="0"/>
          <a:ext cx="1625599" cy="999066"/>
        </a:xfrm>
        <a:prstGeom prst="trapezoid">
          <a:avLst>
            <a:gd name="adj" fmla="val 813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CRFB</a:t>
          </a:r>
          <a:endParaRPr lang="pt-BR" sz="2000" kern="1200" dirty="0"/>
        </a:p>
      </dsp:txBody>
      <dsp:txXfrm>
        <a:off x="3251199" y="0"/>
        <a:ext cx="1625599" cy="999066"/>
      </dsp:txXfrm>
    </dsp:sp>
    <dsp:sp modelId="{5BC11A93-A6FE-4AAA-8836-71D9A3CCC8A0}">
      <dsp:nvSpPr>
        <dsp:cNvPr id="0" name=""/>
        <dsp:cNvSpPr/>
      </dsp:nvSpPr>
      <dsp:spPr>
        <a:xfrm>
          <a:off x="2438400" y="999066"/>
          <a:ext cx="3251199" cy="999066"/>
        </a:xfrm>
        <a:prstGeom prst="trapezoid">
          <a:avLst>
            <a:gd name="adj" fmla="val 813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Lei nº 9.717/1998</a:t>
          </a:r>
          <a:endParaRPr lang="pt-BR" sz="2200" kern="1200" dirty="0"/>
        </a:p>
      </dsp:txBody>
      <dsp:txXfrm>
        <a:off x="3007360" y="999066"/>
        <a:ext cx="2113280" cy="999066"/>
      </dsp:txXfrm>
    </dsp:sp>
    <dsp:sp modelId="{98A9B9E1-73B6-43E7-B4CC-6D215CA8BAFF}">
      <dsp:nvSpPr>
        <dsp:cNvPr id="0" name=""/>
        <dsp:cNvSpPr/>
      </dsp:nvSpPr>
      <dsp:spPr>
        <a:xfrm>
          <a:off x="1625600" y="1998133"/>
          <a:ext cx="4876799" cy="999066"/>
        </a:xfrm>
        <a:prstGeom prst="trapezoid">
          <a:avLst>
            <a:gd name="adj" fmla="val 813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Resolução CMN/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Portarias SPREV</a:t>
          </a:r>
          <a:endParaRPr lang="pt-BR" sz="2200" kern="1200" dirty="0"/>
        </a:p>
      </dsp:txBody>
      <dsp:txXfrm>
        <a:off x="2479039" y="1998133"/>
        <a:ext cx="3169919" cy="999066"/>
      </dsp:txXfrm>
    </dsp:sp>
    <dsp:sp modelId="{C25B0EF7-C610-46E2-8606-4CFFF6041E6E}">
      <dsp:nvSpPr>
        <dsp:cNvPr id="0" name=""/>
        <dsp:cNvSpPr/>
      </dsp:nvSpPr>
      <dsp:spPr>
        <a:xfrm>
          <a:off x="812800" y="2997199"/>
          <a:ext cx="6502399" cy="999066"/>
        </a:xfrm>
        <a:prstGeom prst="trapezoid">
          <a:avLst>
            <a:gd name="adj" fmla="val 813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Normas internas do RPPS</a:t>
          </a:r>
          <a:endParaRPr lang="pt-BR" sz="2200" kern="1200" dirty="0"/>
        </a:p>
      </dsp:txBody>
      <dsp:txXfrm>
        <a:off x="1950719" y="2997199"/>
        <a:ext cx="4226560" cy="999066"/>
      </dsp:txXfrm>
    </dsp:sp>
    <dsp:sp modelId="{1CED7F83-BF40-4892-AE72-2AA244435123}">
      <dsp:nvSpPr>
        <dsp:cNvPr id="0" name=""/>
        <dsp:cNvSpPr/>
      </dsp:nvSpPr>
      <dsp:spPr>
        <a:xfrm>
          <a:off x="0" y="3996266"/>
          <a:ext cx="8128000" cy="999066"/>
        </a:xfrm>
        <a:prstGeom prst="trapezoid">
          <a:avLst>
            <a:gd name="adj" fmla="val 813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Decisão de investimento</a:t>
          </a:r>
          <a:endParaRPr lang="pt-BR" sz="2400" kern="1200" dirty="0"/>
        </a:p>
      </dsp:txBody>
      <dsp:txXfrm>
        <a:off x="1422399" y="3996266"/>
        <a:ext cx="5283200" cy="9990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DEAC92-040C-4944-A92E-023C2A3C8C10}">
      <dsp:nvSpPr>
        <dsp:cNvPr id="0" name=""/>
        <dsp:cNvSpPr/>
      </dsp:nvSpPr>
      <dsp:spPr>
        <a:xfrm>
          <a:off x="5022" y="359859"/>
          <a:ext cx="1557114" cy="9342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/>
            <a:t>OFERTA</a:t>
          </a:r>
          <a:endParaRPr lang="pt-BR" sz="1300" b="1" kern="1200" dirty="0"/>
        </a:p>
      </dsp:txBody>
      <dsp:txXfrm>
        <a:off x="32386" y="387223"/>
        <a:ext cx="1502386" cy="879540"/>
      </dsp:txXfrm>
    </dsp:sp>
    <dsp:sp modelId="{B8B7371E-87D0-445E-9776-133CBBAFA6CF}">
      <dsp:nvSpPr>
        <dsp:cNvPr id="0" name=""/>
        <dsp:cNvSpPr/>
      </dsp:nvSpPr>
      <dsp:spPr>
        <a:xfrm>
          <a:off x="1717848" y="633911"/>
          <a:ext cx="330108" cy="3861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/>
        </a:p>
      </dsp:txBody>
      <dsp:txXfrm>
        <a:off x="1717848" y="711144"/>
        <a:ext cx="231076" cy="231698"/>
      </dsp:txXfrm>
    </dsp:sp>
    <dsp:sp modelId="{1E3138FA-5EB6-4665-8BA3-54321EA2697B}">
      <dsp:nvSpPr>
        <dsp:cNvPr id="0" name=""/>
        <dsp:cNvSpPr/>
      </dsp:nvSpPr>
      <dsp:spPr>
        <a:xfrm>
          <a:off x="2184983" y="359859"/>
          <a:ext cx="1557114" cy="9342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/>
            <a:t>PROCESSO DECISÓRIO</a:t>
          </a:r>
          <a:endParaRPr lang="pt-BR" sz="1300" b="1" kern="1200" dirty="0"/>
        </a:p>
      </dsp:txBody>
      <dsp:txXfrm>
        <a:off x="2212347" y="387223"/>
        <a:ext cx="1502386" cy="879540"/>
      </dsp:txXfrm>
    </dsp:sp>
    <dsp:sp modelId="{94EFB42E-A98D-41F3-8B79-D0AECD86C7CB}">
      <dsp:nvSpPr>
        <dsp:cNvPr id="0" name=""/>
        <dsp:cNvSpPr/>
      </dsp:nvSpPr>
      <dsp:spPr>
        <a:xfrm>
          <a:off x="3897808" y="633911"/>
          <a:ext cx="330108" cy="3861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/>
        </a:p>
      </dsp:txBody>
      <dsp:txXfrm>
        <a:off x="3897808" y="711144"/>
        <a:ext cx="231076" cy="231698"/>
      </dsp:txXfrm>
    </dsp:sp>
    <dsp:sp modelId="{8A583F37-BF39-400B-A86B-9086E09D499C}">
      <dsp:nvSpPr>
        <dsp:cNvPr id="0" name=""/>
        <dsp:cNvSpPr/>
      </dsp:nvSpPr>
      <dsp:spPr>
        <a:xfrm>
          <a:off x="4364943" y="359859"/>
          <a:ext cx="1557114" cy="9342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/>
            <a:t>PUBLICIDADE</a:t>
          </a:r>
          <a:endParaRPr lang="pt-BR" sz="1300" b="1" kern="1200" dirty="0"/>
        </a:p>
      </dsp:txBody>
      <dsp:txXfrm>
        <a:off x="4392307" y="387223"/>
        <a:ext cx="1502386" cy="879540"/>
      </dsp:txXfrm>
    </dsp:sp>
    <dsp:sp modelId="{5474D4F2-0ADF-415C-8CED-4ED33D013C92}">
      <dsp:nvSpPr>
        <dsp:cNvPr id="0" name=""/>
        <dsp:cNvSpPr/>
      </dsp:nvSpPr>
      <dsp:spPr>
        <a:xfrm>
          <a:off x="6077769" y="633911"/>
          <a:ext cx="330108" cy="3861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/>
        </a:p>
      </dsp:txBody>
      <dsp:txXfrm>
        <a:off x="6077769" y="711144"/>
        <a:ext cx="231076" cy="231698"/>
      </dsp:txXfrm>
    </dsp:sp>
    <dsp:sp modelId="{669ECAAB-73EE-4FF1-A634-30581BD4AB81}">
      <dsp:nvSpPr>
        <dsp:cNvPr id="0" name=""/>
        <dsp:cNvSpPr/>
      </dsp:nvSpPr>
      <dsp:spPr>
        <a:xfrm>
          <a:off x="6544903" y="359859"/>
          <a:ext cx="1557114" cy="9342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/>
            <a:t>PUBLICIZAÇÃO</a:t>
          </a:r>
          <a:endParaRPr lang="pt-BR" sz="1300" b="1" kern="1200" dirty="0"/>
        </a:p>
      </dsp:txBody>
      <dsp:txXfrm>
        <a:off x="6572267" y="387223"/>
        <a:ext cx="1502386" cy="879540"/>
      </dsp:txXfrm>
    </dsp:sp>
    <dsp:sp modelId="{731C81F0-F015-4379-8AE4-ADA05873062F}">
      <dsp:nvSpPr>
        <dsp:cNvPr id="0" name=""/>
        <dsp:cNvSpPr/>
      </dsp:nvSpPr>
      <dsp:spPr>
        <a:xfrm>
          <a:off x="8257729" y="633911"/>
          <a:ext cx="330108" cy="3861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/>
        </a:p>
      </dsp:txBody>
      <dsp:txXfrm>
        <a:off x="8257729" y="711144"/>
        <a:ext cx="231076" cy="231698"/>
      </dsp:txXfrm>
    </dsp:sp>
    <dsp:sp modelId="{1D930F89-DCD3-481B-B80A-B529C866978E}">
      <dsp:nvSpPr>
        <dsp:cNvPr id="0" name=""/>
        <dsp:cNvSpPr/>
      </dsp:nvSpPr>
      <dsp:spPr>
        <a:xfrm>
          <a:off x="8724863" y="359859"/>
          <a:ext cx="1557114" cy="9342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/>
            <a:t>MONITORAMENTO</a:t>
          </a:r>
          <a:endParaRPr lang="pt-BR" sz="1300" b="1" kern="1200" dirty="0"/>
        </a:p>
      </dsp:txBody>
      <dsp:txXfrm>
        <a:off x="8752227" y="387223"/>
        <a:ext cx="1502386" cy="879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65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2694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0916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8076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3996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509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0036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2740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96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166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760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ADBB6-2528-464A-A307-139B018918C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671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589902" y="1935892"/>
            <a:ext cx="9440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52º Congresso Nacional da ABIPEM</a:t>
            </a: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817341" y="2905780"/>
            <a:ext cx="6557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a 28 de junho - Foz do Iguaçu/PR</a:t>
            </a:r>
            <a:endParaRPr lang="pt-BR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98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74218"/>
            <a:ext cx="10515600" cy="1325563"/>
          </a:xfrm>
        </p:spPr>
        <p:txBody>
          <a:bodyPr/>
          <a:lstStyle/>
          <a:p>
            <a:r>
              <a:rPr lang="pt-BR" b="1" dirty="0" smtClean="0"/>
              <a:t>Processo de investimento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30017"/>
          </a:xfrm>
        </p:spPr>
        <p:txBody>
          <a:bodyPr>
            <a:noAutofit/>
          </a:bodyPr>
          <a:lstStyle/>
          <a:p>
            <a:pPr algn="just"/>
            <a:r>
              <a:rPr lang="pt-BR" sz="2000" dirty="0" smtClean="0"/>
              <a:t>Etapas do processo de investimento (</a:t>
            </a:r>
            <a:r>
              <a:rPr lang="pt-BR" sz="2000" dirty="0" err="1" smtClean="0"/>
              <a:t>Pré</a:t>
            </a:r>
            <a:r>
              <a:rPr lang="pt-BR" sz="2000" dirty="0" smtClean="0"/>
              <a:t>-alocação)     </a:t>
            </a:r>
          </a:p>
          <a:p>
            <a:pPr algn="just"/>
            <a:endParaRPr lang="pt-BR" sz="2000" dirty="0" smtClean="0"/>
          </a:p>
          <a:p>
            <a:pPr lvl="1" algn="just"/>
            <a:r>
              <a:rPr lang="pt-BR" sz="2000" b="1" dirty="0"/>
              <a:t>Processo e pessoas envolvidas (qualidade da decisão)</a:t>
            </a:r>
          </a:p>
          <a:p>
            <a:pPr marL="901700" lvl="3" indent="-188913" algn="just"/>
            <a:r>
              <a:rPr lang="pt-BR" sz="2000" dirty="0"/>
              <a:t>Etapas e instâncias obrigatórias  (</a:t>
            </a:r>
            <a:r>
              <a:rPr lang="pt-BR" sz="2000" u="sng" dirty="0"/>
              <a:t>CONSELHO</a:t>
            </a:r>
            <a:r>
              <a:rPr lang="pt-BR" sz="2000" dirty="0"/>
              <a:t> – critério de </a:t>
            </a:r>
            <a:r>
              <a:rPr lang="pt-BR" sz="2000" dirty="0" smtClean="0"/>
              <a:t>especialização e aspectos </a:t>
            </a:r>
            <a:r>
              <a:rPr lang="pt-BR" sz="2000" dirty="0"/>
              <a:t>logísticos</a:t>
            </a:r>
            <a:r>
              <a:rPr lang="pt-BR" sz="2000" dirty="0" smtClean="0"/>
              <a:t>)</a:t>
            </a:r>
          </a:p>
          <a:p>
            <a:pPr lvl="2" algn="just"/>
            <a:r>
              <a:rPr lang="pt-BR" dirty="0" smtClean="0"/>
              <a:t>Observação: Alteração na Lei 9.717/1998</a:t>
            </a:r>
            <a:endParaRPr lang="pt-BR" dirty="0"/>
          </a:p>
          <a:p>
            <a:pPr marL="901700" lvl="3" indent="-188913" algn="just"/>
            <a:r>
              <a:rPr lang="pt-BR" sz="2000" dirty="0"/>
              <a:t>Possibilidades </a:t>
            </a:r>
            <a:r>
              <a:rPr lang="pt-BR" sz="2000" dirty="0" smtClean="0"/>
              <a:t>adicionais: O </a:t>
            </a:r>
            <a:r>
              <a:rPr lang="pt-BR" sz="2000" dirty="0"/>
              <a:t>desafio é conferir a maior </a:t>
            </a:r>
            <a:r>
              <a:rPr lang="pt-BR" sz="2000" u="sng" dirty="0"/>
              <a:t>efetividade</a:t>
            </a:r>
            <a:r>
              <a:rPr lang="pt-BR" sz="2000" dirty="0"/>
              <a:t> possível! </a:t>
            </a:r>
          </a:p>
          <a:p>
            <a:pPr lvl="3" algn="just"/>
            <a:r>
              <a:rPr lang="pt-BR" sz="2000" dirty="0"/>
              <a:t>Estrutura administrativa e capacitação da </a:t>
            </a:r>
            <a:r>
              <a:rPr lang="pt-BR" sz="2000" dirty="0" smtClean="0"/>
              <a:t>equipe </a:t>
            </a:r>
            <a:r>
              <a:rPr lang="pt-BR" sz="2000" dirty="0"/>
              <a:t>– todas as pessoas  que </a:t>
            </a:r>
            <a:r>
              <a:rPr lang="pt-BR" sz="2000" u="sng" dirty="0"/>
              <a:t>FALAM</a:t>
            </a:r>
            <a:r>
              <a:rPr lang="pt-BR" sz="2000" dirty="0"/>
              <a:t> no processo, devem estar certificadas – se não, suas </a:t>
            </a:r>
            <a:r>
              <a:rPr lang="pt-BR" sz="2000" dirty="0" smtClean="0"/>
              <a:t>manifestações </a:t>
            </a:r>
            <a:r>
              <a:rPr lang="pt-BR" sz="2000" dirty="0"/>
              <a:t>poderão </a:t>
            </a:r>
            <a:r>
              <a:rPr lang="pt-BR" sz="2000" dirty="0" smtClean="0"/>
              <a:t>não ser efetivas.</a:t>
            </a:r>
            <a:endParaRPr lang="pt-BR" sz="2000" dirty="0"/>
          </a:p>
          <a:p>
            <a:pPr marL="901700" lvl="3" indent="-188913" algn="just"/>
            <a:r>
              <a:rPr lang="pt-BR" sz="2000" dirty="0"/>
              <a:t>A norma é um piso, e a minha realidade/capacidade, pode exceder esse piso.</a:t>
            </a:r>
          </a:p>
        </p:txBody>
      </p:sp>
    </p:spTree>
    <p:extLst>
      <p:ext uri="{BB962C8B-B14F-4D97-AF65-F5344CB8AC3E}">
        <p14:creationId xmlns:p14="http://schemas.microsoft.com/office/powerpoint/2010/main" val="161010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74218"/>
            <a:ext cx="10515600" cy="1325563"/>
          </a:xfrm>
        </p:spPr>
        <p:txBody>
          <a:bodyPr/>
          <a:lstStyle/>
          <a:p>
            <a:r>
              <a:rPr lang="pt-BR" b="1" dirty="0" smtClean="0"/>
              <a:t>Processo de investimento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300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000" i="1" dirty="0"/>
              <a:t>Art. </a:t>
            </a:r>
            <a:r>
              <a:rPr lang="pt-BR" sz="2000" i="1" dirty="0" smtClean="0"/>
              <a:t>8º-B. Os </a:t>
            </a:r>
            <a:r>
              <a:rPr lang="pt-BR" sz="2000" i="1" dirty="0"/>
              <a:t>dirigentes da unidade gestora do regime próprio de previdência social deverão atender aos seguintes requisitos mínimos:    </a:t>
            </a:r>
          </a:p>
          <a:p>
            <a:pPr marL="0" indent="0">
              <a:buNone/>
            </a:pPr>
            <a:r>
              <a:rPr lang="pt-BR" sz="2000" i="1" dirty="0"/>
              <a:t>I - não ter sofrido condenação criminal ou incidido em alguma das demais situações de </a:t>
            </a:r>
            <a:r>
              <a:rPr lang="pt-BR" sz="2000" i="1" dirty="0" err="1"/>
              <a:t>inelegilidade</a:t>
            </a:r>
            <a:r>
              <a:rPr lang="pt-BR" sz="2000" i="1" dirty="0"/>
              <a:t> previstas no inciso I do </a:t>
            </a:r>
            <a:r>
              <a:rPr lang="pt-BR" sz="2000" b="1" i="1" dirty="0"/>
              <a:t>caput</a:t>
            </a:r>
            <a:r>
              <a:rPr lang="pt-BR" sz="2000" i="1" dirty="0"/>
              <a:t> do art. 1º da Lei Complementar nº 64, de 18 de maio de 1990, observados os critérios e prazos previstos na referida Lei Complementar;   </a:t>
            </a:r>
          </a:p>
          <a:p>
            <a:pPr marL="0" indent="0">
              <a:buNone/>
            </a:pPr>
            <a:r>
              <a:rPr lang="pt-BR" sz="2000" i="1" dirty="0"/>
              <a:t>II - possuir certificação e habilitação comprovadas, nos termos definidos em parâmetros gerais;    </a:t>
            </a:r>
            <a:endParaRPr lang="pt-BR" sz="2000" i="1" dirty="0" smtClean="0"/>
          </a:p>
          <a:p>
            <a:pPr marL="0" indent="0">
              <a:buNone/>
            </a:pPr>
            <a:r>
              <a:rPr lang="pt-BR" sz="2000" i="1" dirty="0" smtClean="0"/>
              <a:t>..........</a:t>
            </a:r>
            <a:endParaRPr lang="pt-BR" sz="2000" i="1" dirty="0"/>
          </a:p>
          <a:p>
            <a:pPr marL="0" indent="0">
              <a:buNone/>
            </a:pPr>
            <a:r>
              <a:rPr lang="pt-BR" sz="2000" i="1" dirty="0"/>
              <a:t>Parágrafo único. Os requisitos a que se referem os incisos I e II do </a:t>
            </a:r>
            <a:r>
              <a:rPr lang="pt-BR" sz="2000" b="1" i="1" dirty="0"/>
              <a:t>caput</a:t>
            </a:r>
            <a:r>
              <a:rPr lang="pt-BR" sz="2000" i="1" dirty="0"/>
              <a:t> deste artigo </a:t>
            </a:r>
            <a:r>
              <a:rPr lang="pt-BR" sz="2000" i="1" u="sng" dirty="0"/>
              <a:t>aplicam-se aos membros dos conselhos deliberativo e fiscal e do comitê de investimentos</a:t>
            </a:r>
            <a:r>
              <a:rPr lang="pt-BR" sz="2000" i="1" dirty="0"/>
              <a:t> da unidade gestora do regime próprio de previdência social. </a:t>
            </a:r>
            <a:endParaRPr lang="pt-BR" sz="2000" i="1" dirty="0" smtClean="0"/>
          </a:p>
          <a:p>
            <a:pPr marL="0" indent="0" algn="r">
              <a:buNone/>
            </a:pPr>
            <a:r>
              <a:rPr lang="pt-BR" sz="2000" dirty="0" smtClean="0"/>
              <a:t>(</a:t>
            </a:r>
            <a:r>
              <a:rPr lang="pt-BR" sz="2000" dirty="0"/>
              <a:t>inserido pela Lei 13.846/2019)</a:t>
            </a:r>
          </a:p>
        </p:txBody>
      </p:sp>
    </p:spTree>
    <p:extLst>
      <p:ext uri="{BB962C8B-B14F-4D97-AF65-F5344CB8AC3E}">
        <p14:creationId xmlns:p14="http://schemas.microsoft.com/office/powerpoint/2010/main" val="353448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975"/>
            <a:ext cx="12184735" cy="685391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C78865F4-616E-45CC-A847-A789BC634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817" y="790769"/>
            <a:ext cx="7277099" cy="606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26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975"/>
            <a:ext cx="12184735" cy="685391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C78865F4-616E-45CC-A847-A789BC634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817" y="790769"/>
            <a:ext cx="7277099" cy="6067231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14F102CB-E215-4F1A-9EFE-49FD7FD23863}"/>
              </a:ext>
            </a:extLst>
          </p:cNvPr>
          <p:cNvSpPr txBox="1"/>
          <p:nvPr/>
        </p:nvSpPr>
        <p:spPr>
          <a:xfrm rot="20025879">
            <a:off x="2248060" y="2664737"/>
            <a:ext cx="8179287" cy="273921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endParaRPr lang="pt-BR" sz="4800" b="1" dirty="0"/>
          </a:p>
          <a:p>
            <a:pPr algn="ctr"/>
            <a:r>
              <a:rPr lang="pt-BR" sz="8000" b="1" dirty="0"/>
              <a:t>Quem  Decide ??</a:t>
            </a:r>
          </a:p>
          <a:p>
            <a:pPr algn="ctr"/>
            <a:endParaRPr lang="pt-BR" sz="4400" b="1" dirty="0"/>
          </a:p>
        </p:txBody>
      </p:sp>
    </p:spTree>
    <p:extLst>
      <p:ext uri="{BB962C8B-B14F-4D97-AF65-F5344CB8AC3E}">
        <p14:creationId xmlns:p14="http://schemas.microsoft.com/office/powerpoint/2010/main" val="368225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735" cy="685391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C78865F4-616E-45CC-A847-A789BC634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097" y="1166811"/>
            <a:ext cx="6367851" cy="5610224"/>
          </a:xfrm>
          <a:prstGeom prst="rect">
            <a:avLst/>
          </a:prstGeom>
        </p:spPr>
      </p:pic>
      <p:sp>
        <p:nvSpPr>
          <p:cNvPr id="2" name="Seta: para a Direita 1">
            <a:extLst>
              <a:ext uri="{FF2B5EF4-FFF2-40B4-BE49-F238E27FC236}">
                <a16:creationId xmlns="" xmlns:a16="http://schemas.microsoft.com/office/drawing/2014/main" id="{E7B2D7F8-090B-4CC4-92A9-A3E8A90E1A55}"/>
              </a:ext>
            </a:extLst>
          </p:cNvPr>
          <p:cNvSpPr/>
          <p:nvPr/>
        </p:nvSpPr>
        <p:spPr>
          <a:xfrm>
            <a:off x="2981324" y="2933701"/>
            <a:ext cx="6577402" cy="1952624"/>
          </a:xfrm>
          <a:prstGeom prst="rightArrow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6C28DFC7-1270-4FF7-AE4B-04DD01238F3A}"/>
              </a:ext>
            </a:extLst>
          </p:cNvPr>
          <p:cNvSpPr txBox="1"/>
          <p:nvPr/>
        </p:nvSpPr>
        <p:spPr>
          <a:xfrm>
            <a:off x="9558726" y="3310204"/>
            <a:ext cx="8114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dirty="0"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FD3523AA-1C1E-4D28-86FE-8A506A8124B0}"/>
              </a:ext>
            </a:extLst>
          </p:cNvPr>
          <p:cNvSpPr txBox="1"/>
          <p:nvPr/>
        </p:nvSpPr>
        <p:spPr>
          <a:xfrm>
            <a:off x="2757098" y="976311"/>
            <a:ext cx="6367851" cy="63094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Formalização do Processo de Investimentos:</a:t>
            </a:r>
          </a:p>
          <a:p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401600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975"/>
            <a:ext cx="12184735" cy="685391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9C48BA4E-A243-49A0-B1F8-3E7050E15B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005" y="-18012"/>
            <a:ext cx="8848724" cy="652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13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74218"/>
            <a:ext cx="10515600" cy="1325563"/>
          </a:xfrm>
        </p:spPr>
        <p:txBody>
          <a:bodyPr/>
          <a:lstStyle/>
          <a:p>
            <a:r>
              <a:rPr lang="pt-BR" b="1" dirty="0" smtClean="0"/>
              <a:t>Processo de investimento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7541" y="1775012"/>
            <a:ext cx="11268635" cy="4980629"/>
          </a:xfrm>
        </p:spPr>
        <p:txBody>
          <a:bodyPr>
            <a:noAutofit/>
          </a:bodyPr>
          <a:lstStyle/>
          <a:p>
            <a:pPr lvl="1"/>
            <a:r>
              <a:rPr lang="pt-BR" sz="1600" dirty="0" smtClean="0"/>
              <a:t>Formalização </a:t>
            </a:r>
            <a:r>
              <a:rPr lang="pt-BR" sz="1600" dirty="0"/>
              <a:t>da </a:t>
            </a:r>
            <a:r>
              <a:rPr lang="pt-BR" sz="1600" dirty="0" smtClean="0"/>
              <a:t>decisão – Fundamentos normativos</a:t>
            </a:r>
          </a:p>
          <a:p>
            <a:pPr marL="457200" lvl="1" indent="0">
              <a:buNone/>
            </a:pPr>
            <a:endParaRPr lang="pt-BR" sz="1600" dirty="0"/>
          </a:p>
          <a:p>
            <a:pPr marL="712788" lvl="2" indent="0"/>
            <a:r>
              <a:rPr lang="pt-BR" sz="1600" dirty="0"/>
              <a:t>Etapas precisas e </a:t>
            </a:r>
            <a:r>
              <a:rPr lang="pt-BR" sz="1600" dirty="0" smtClean="0"/>
              <a:t>parametrizadas: cada </a:t>
            </a:r>
            <a:r>
              <a:rPr lang="pt-BR" sz="1600" dirty="0"/>
              <a:t>ator entra SEMPRE em uma determinada cena, produzindo um resultado </a:t>
            </a:r>
            <a:r>
              <a:rPr lang="pt-BR" sz="1600" dirty="0" smtClean="0"/>
              <a:t>específico</a:t>
            </a:r>
          </a:p>
          <a:p>
            <a:pPr marL="712788" lvl="2" indent="0"/>
            <a:endParaRPr lang="pt-BR" sz="1600" dirty="0" smtClean="0"/>
          </a:p>
          <a:p>
            <a:pPr marL="712788" lvl="2" indent="0" algn="just">
              <a:buNone/>
            </a:pPr>
            <a:r>
              <a:rPr lang="pt-BR" sz="1600" i="1" dirty="0" smtClean="0"/>
              <a:t>Res. CMN nº 3.922/2010:</a:t>
            </a:r>
          </a:p>
          <a:p>
            <a:pPr marL="712788" lvl="2" indent="0" algn="just">
              <a:buNone/>
            </a:pPr>
            <a:r>
              <a:rPr lang="pt-BR" sz="1600" i="1" dirty="0" smtClean="0"/>
              <a:t>Art. 1º ..........</a:t>
            </a:r>
          </a:p>
          <a:p>
            <a:pPr marL="712788" lvl="2" indent="0" algn="just">
              <a:buNone/>
            </a:pPr>
            <a:endParaRPr lang="pt-BR" sz="1600" i="1" dirty="0"/>
          </a:p>
          <a:p>
            <a:pPr marL="712788" lvl="2" indent="0" algn="just">
              <a:buNone/>
            </a:pPr>
            <a:r>
              <a:rPr lang="pt-BR" sz="1600" i="1" dirty="0" smtClean="0"/>
              <a:t>§ </a:t>
            </a:r>
            <a:r>
              <a:rPr lang="pt-BR" sz="1600" i="1" dirty="0"/>
              <a:t>6º O regime próprio de previdência social deve definir claramente a </a:t>
            </a:r>
            <a:r>
              <a:rPr lang="pt-BR" sz="1600" b="1" i="1" u="sng" dirty="0"/>
              <a:t>separação de responsabilidades de todos os agentes que participem do processo de análise, avaliação, gerenciamento, assessoramento e decisão sobre a aplicação dos recursos, inclusive com a definição das alçadas de decisão de cada instância</a:t>
            </a:r>
            <a:r>
              <a:rPr lang="pt-BR" sz="1600" i="1" dirty="0"/>
              <a:t>. </a:t>
            </a:r>
          </a:p>
          <a:p>
            <a:pPr marL="712788" lvl="2" indent="0"/>
            <a:endParaRPr lang="pt-BR" sz="1600" dirty="0" smtClean="0"/>
          </a:p>
          <a:p>
            <a:pPr marL="712788" lvl="2" indent="0">
              <a:buNone/>
            </a:pPr>
            <a:r>
              <a:rPr lang="pt-BR" sz="1600" b="1" i="1" u="sng" dirty="0" smtClean="0"/>
              <a:t>Programa Pró Gestão RPPS</a:t>
            </a:r>
            <a:r>
              <a:rPr lang="pt-BR" sz="1600" i="1" dirty="0" smtClean="0"/>
              <a:t> – </a:t>
            </a:r>
            <a:r>
              <a:rPr lang="pt-BR" sz="1600" i="1" dirty="0" err="1" smtClean="0"/>
              <a:t>Manualização</a:t>
            </a:r>
            <a:r>
              <a:rPr lang="pt-BR" sz="1600" i="1" dirty="0" smtClean="0"/>
              <a:t> de Processo de investimentos exigida a partir do nível II</a:t>
            </a:r>
          </a:p>
          <a:p>
            <a:pPr marL="712788" lvl="2" indent="0">
              <a:buNone/>
            </a:pPr>
            <a:r>
              <a:rPr lang="pt-BR" sz="1600" i="1" dirty="0" smtClean="0"/>
              <a:t>“A </a:t>
            </a:r>
            <a:r>
              <a:rPr lang="pt-BR" sz="1600" i="1" dirty="0" err="1"/>
              <a:t>manualização</a:t>
            </a:r>
            <a:r>
              <a:rPr lang="pt-BR" sz="1600" i="1" dirty="0"/>
              <a:t> </a:t>
            </a:r>
            <a:r>
              <a:rPr lang="pt-BR" sz="1600" i="1" dirty="0" smtClean="0"/>
              <a:t>(...) </a:t>
            </a:r>
            <a:r>
              <a:rPr lang="pt-BR" sz="1600" i="1" dirty="0"/>
              <a:t>é a </a:t>
            </a:r>
            <a:r>
              <a:rPr lang="pt-BR" sz="1600" b="1" i="1" u="sng" dirty="0"/>
              <a:t>introdução de normas e padrões nos processos, de acordo </a:t>
            </a:r>
            <a:r>
              <a:rPr lang="pt-BR" sz="1600" b="1" i="1" u="sng" dirty="0" smtClean="0"/>
              <a:t>com </a:t>
            </a:r>
            <a:r>
              <a:rPr lang="pt-BR" sz="1600" b="1" i="1" u="sng" dirty="0"/>
              <a:t>padrões de conformidade</a:t>
            </a:r>
            <a:r>
              <a:rPr lang="pt-BR" sz="1600" i="1" dirty="0"/>
              <a:t> (sejam normas técnicas, requisitos legais ou de qualidade), </a:t>
            </a:r>
            <a:r>
              <a:rPr lang="pt-BR" sz="1600" b="1" i="1" u="sng" dirty="0"/>
              <a:t>na produção de um bem ou serviço</a:t>
            </a:r>
            <a:r>
              <a:rPr lang="pt-BR" sz="1600" i="1" dirty="0"/>
              <a:t>.</a:t>
            </a:r>
            <a:endParaRPr lang="pt-BR" sz="1600" i="1" dirty="0" smtClean="0"/>
          </a:p>
          <a:p>
            <a:pPr marL="0" indent="0">
              <a:buNone/>
            </a:pPr>
            <a:endParaRPr lang="pt-BR" sz="1600" dirty="0" smtClean="0"/>
          </a:p>
        </p:txBody>
      </p:sp>
    </p:spTree>
    <p:extLst>
      <p:ext uri="{BB962C8B-B14F-4D97-AF65-F5344CB8AC3E}">
        <p14:creationId xmlns:p14="http://schemas.microsoft.com/office/powerpoint/2010/main" val="115319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74218"/>
            <a:ext cx="10515600" cy="1325563"/>
          </a:xfrm>
        </p:spPr>
        <p:txBody>
          <a:bodyPr/>
          <a:lstStyle/>
          <a:p>
            <a:r>
              <a:rPr lang="pt-BR" b="1" dirty="0" smtClean="0"/>
              <a:t>Processo de investimento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30017"/>
          </a:xfrm>
        </p:spPr>
        <p:txBody>
          <a:bodyPr>
            <a:normAutofit/>
          </a:bodyPr>
          <a:lstStyle/>
          <a:p>
            <a:r>
              <a:rPr lang="pt-BR" dirty="0" smtClean="0"/>
              <a:t>Formalização da decisão</a:t>
            </a:r>
          </a:p>
          <a:p>
            <a:pPr marL="0" indent="0">
              <a:buNone/>
            </a:pPr>
            <a:endParaRPr lang="pt-BR" dirty="0" smtClean="0"/>
          </a:p>
          <a:p>
            <a:pPr lvl="2"/>
            <a:r>
              <a:rPr lang="pt-BR" dirty="0" smtClean="0"/>
              <a:t>Como registrar: O desafio é conferir a maior </a:t>
            </a:r>
            <a:r>
              <a:rPr lang="pt-BR" u="sng" dirty="0" smtClean="0"/>
              <a:t>transparência</a:t>
            </a:r>
            <a:r>
              <a:rPr lang="pt-BR" dirty="0" smtClean="0"/>
              <a:t> e </a:t>
            </a:r>
            <a:r>
              <a:rPr lang="pt-BR" u="sng" dirty="0" smtClean="0"/>
              <a:t>uniformidade</a:t>
            </a:r>
            <a:r>
              <a:rPr lang="pt-BR" dirty="0" smtClean="0"/>
              <a:t> possíveis!</a:t>
            </a:r>
          </a:p>
          <a:p>
            <a:pPr lvl="3"/>
            <a:r>
              <a:rPr lang="pt-BR" dirty="0" smtClean="0"/>
              <a:t>Quais Etapas registrar: </a:t>
            </a:r>
            <a:r>
              <a:rPr lang="pt-BR" u="sng" dirty="0" smtClean="0"/>
              <a:t>Internas</a:t>
            </a:r>
            <a:r>
              <a:rPr lang="pt-BR" dirty="0" smtClean="0"/>
              <a:t> e </a:t>
            </a:r>
            <a:r>
              <a:rPr lang="pt-BR" u="sng" dirty="0" smtClean="0"/>
              <a:t>Externas</a:t>
            </a:r>
          </a:p>
          <a:p>
            <a:pPr lvl="3"/>
            <a:r>
              <a:rPr lang="pt-BR" dirty="0" smtClean="0"/>
              <a:t>Atas, Relatórios ou Pareceres</a:t>
            </a:r>
          </a:p>
          <a:p>
            <a:pPr lvl="3"/>
            <a:r>
              <a:rPr lang="pt-BR" dirty="0" smtClean="0"/>
              <a:t>Participantes (dos </a:t>
            </a:r>
            <a:r>
              <a:rPr lang="pt-BR" dirty="0"/>
              <a:t>2 </a:t>
            </a:r>
            <a:r>
              <a:rPr lang="pt-BR" dirty="0" smtClean="0"/>
              <a:t>lados), indicando-se seus cargos </a:t>
            </a:r>
            <a:r>
              <a:rPr lang="pt-BR" dirty="0"/>
              <a:t>ou </a:t>
            </a:r>
            <a:r>
              <a:rPr lang="pt-BR" dirty="0" smtClean="0"/>
              <a:t>funções</a:t>
            </a:r>
          </a:p>
          <a:p>
            <a:pPr lvl="3"/>
            <a:r>
              <a:rPr lang="pt-BR" dirty="0" smtClean="0"/>
              <a:t>Material disponibilizado</a:t>
            </a:r>
          </a:p>
          <a:p>
            <a:pPr lvl="3"/>
            <a:r>
              <a:rPr lang="pt-BR" dirty="0" smtClean="0"/>
              <a:t>Outras atividades realizadas</a:t>
            </a:r>
          </a:p>
          <a:p>
            <a:pPr lvl="3"/>
            <a:r>
              <a:rPr lang="pt-BR" dirty="0" smtClean="0"/>
              <a:t>Definição de formulários padrão</a:t>
            </a:r>
          </a:p>
          <a:p>
            <a:pPr lvl="3"/>
            <a:r>
              <a:rPr lang="pt-BR" dirty="0" smtClean="0"/>
              <a:t>Anexos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099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341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74218"/>
            <a:ext cx="10515600" cy="1325563"/>
          </a:xfrm>
        </p:spPr>
        <p:txBody>
          <a:bodyPr/>
          <a:lstStyle/>
          <a:p>
            <a:r>
              <a:rPr lang="pt-BR" b="1" dirty="0" smtClean="0"/>
              <a:t>Processo de investimento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4776" y="1825624"/>
            <a:ext cx="10789024" cy="4930017"/>
          </a:xfrm>
        </p:spPr>
        <p:txBody>
          <a:bodyPr>
            <a:normAutofit/>
          </a:bodyPr>
          <a:lstStyle/>
          <a:p>
            <a:r>
              <a:rPr lang="pt-BR" dirty="0" smtClean="0"/>
              <a:t>Etapas do processo de investimento</a:t>
            </a:r>
          </a:p>
          <a:p>
            <a:pPr marL="914400" lvl="2" indent="0">
              <a:buNone/>
            </a:pPr>
            <a:endParaRPr lang="pt-BR" dirty="0"/>
          </a:p>
          <a:p>
            <a:pPr marL="914400" lvl="2" indent="0">
              <a:buNone/>
            </a:pPr>
            <a:endParaRPr lang="pt-BR" dirty="0" smtClean="0"/>
          </a:p>
          <a:p>
            <a:pPr lvl="2"/>
            <a:endParaRPr lang="pt-BR" dirty="0"/>
          </a:p>
          <a:p>
            <a:pPr lvl="2"/>
            <a:endParaRPr lang="pt-BR" dirty="0" smtClean="0"/>
          </a:p>
          <a:p>
            <a:pPr lvl="2"/>
            <a:endParaRPr lang="pt-BR" dirty="0" smtClean="0"/>
          </a:p>
          <a:p>
            <a:pPr marL="174625" lvl="2" indent="0" algn="just"/>
            <a:r>
              <a:rPr lang="pt-BR" dirty="0" smtClean="0"/>
              <a:t> Em cada um desses intervalos está compreendida uma ou mais Etapas do processo de investimento, como em uma régua, que terão como resultado um produto específico </a:t>
            </a:r>
          </a:p>
          <a:p>
            <a:pPr marL="174625" lvl="2" indent="0" algn="just"/>
            <a:r>
              <a:rPr lang="pt-BR" dirty="0"/>
              <a:t> </a:t>
            </a:r>
            <a:r>
              <a:rPr lang="pt-BR" dirty="0" smtClean="0"/>
              <a:t>Cada </a:t>
            </a:r>
            <a:r>
              <a:rPr lang="pt-BR" dirty="0"/>
              <a:t>vez que eu </a:t>
            </a:r>
            <a:r>
              <a:rPr lang="pt-BR" dirty="0" smtClean="0"/>
              <a:t>saio da </a:t>
            </a:r>
            <a:r>
              <a:rPr lang="pt-BR" dirty="0"/>
              <a:t>Régua, eu me exponho perante </a:t>
            </a:r>
            <a:r>
              <a:rPr lang="pt-BR" dirty="0" smtClean="0"/>
              <a:t>controladores, fiscalizadores e interessados </a:t>
            </a:r>
          </a:p>
          <a:p>
            <a:pPr marL="174625" lvl="2" indent="0" algn="just">
              <a:buNone/>
            </a:pPr>
            <a:r>
              <a:rPr lang="pt-BR" dirty="0" smtClean="0"/>
              <a:t>E </a:t>
            </a:r>
            <a:r>
              <a:rPr lang="pt-BR" dirty="0"/>
              <a:t>SE JUSTAMENTE </a:t>
            </a:r>
            <a:r>
              <a:rPr lang="pt-BR" dirty="0" smtClean="0"/>
              <a:t>DESSA VEZ DER PROBLEMA?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67399810"/>
              </p:ext>
            </p:extLst>
          </p:nvPr>
        </p:nvGraphicFramePr>
        <p:xfrm>
          <a:off x="838200" y="2324193"/>
          <a:ext cx="10287001" cy="1653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188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48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97638"/>
            <a:ext cx="10515600" cy="1325563"/>
          </a:xfrm>
        </p:spPr>
        <p:txBody>
          <a:bodyPr/>
          <a:lstStyle/>
          <a:p>
            <a:r>
              <a:rPr lang="pt-BR" b="1" dirty="0" smtClean="0"/>
              <a:t>Monitoramento pós-alocação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624084"/>
            <a:ext cx="10515600" cy="4157094"/>
          </a:xfrm>
        </p:spPr>
        <p:txBody>
          <a:bodyPr>
            <a:noAutofit/>
          </a:bodyPr>
          <a:lstStyle/>
          <a:p>
            <a:endParaRPr lang="pt-BR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pt-BR" sz="2000" dirty="0" smtClean="0"/>
              <a:t>Monitoramento econômico</a:t>
            </a:r>
          </a:p>
          <a:p>
            <a:pPr lvl="1"/>
            <a:endParaRPr lang="pt-BR" sz="2000" dirty="0" smtClean="0"/>
          </a:p>
          <a:p>
            <a:pPr lvl="2"/>
            <a:r>
              <a:rPr lang="pt-BR" dirty="0" smtClean="0"/>
              <a:t>Do ativo em caráter absoluto</a:t>
            </a:r>
          </a:p>
          <a:p>
            <a:pPr lvl="2"/>
            <a:r>
              <a:rPr lang="pt-BR" dirty="0" smtClean="0"/>
              <a:t>Do ativo em relação à carteira ou portfólio</a:t>
            </a:r>
          </a:p>
          <a:p>
            <a:pPr lvl="2"/>
            <a:r>
              <a:rPr lang="pt-BR" dirty="0" smtClean="0"/>
              <a:t>Em relação ao cenário econômico</a:t>
            </a:r>
          </a:p>
          <a:p>
            <a:pPr lvl="2"/>
            <a:r>
              <a:rPr lang="pt-BR" dirty="0" smtClean="0"/>
              <a:t>Em relação ao enquadramento na norma (hipótese de desenquadramento passivo)</a:t>
            </a:r>
          </a:p>
        </p:txBody>
      </p:sp>
    </p:spTree>
    <p:extLst>
      <p:ext uri="{BB962C8B-B14F-4D97-AF65-F5344CB8AC3E}">
        <p14:creationId xmlns:p14="http://schemas.microsoft.com/office/powerpoint/2010/main" val="220276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404551" y="2057885"/>
            <a:ext cx="93828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INVESTIMENTO DOS RPPS:</a:t>
            </a:r>
          </a:p>
          <a:p>
            <a:pPr algn="ctr"/>
            <a:endParaRPr lang="pt-BR" sz="2400" b="1" dirty="0" smtClean="0"/>
          </a:p>
          <a:p>
            <a:pPr algn="ctr"/>
            <a:r>
              <a:rPr lang="pt-BR" sz="2400" b="1" dirty="0" smtClean="0"/>
              <a:t>ASPECTOS JURÍDICOS/ PARTICIPAÇÃO EM ASSEMBLEIAS</a:t>
            </a:r>
          </a:p>
          <a:p>
            <a:pPr algn="ctr"/>
            <a:endParaRPr lang="pt-BR" sz="2400" b="1" dirty="0" smtClean="0"/>
          </a:p>
          <a:p>
            <a:pPr algn="ctr"/>
            <a:r>
              <a:rPr lang="pt-BR" sz="2400" b="1" dirty="0" smtClean="0"/>
              <a:t>Procedimento, Alocação, Monitoramento e Cenários de Stress</a:t>
            </a:r>
          </a:p>
          <a:p>
            <a:endParaRPr lang="pt-BR" sz="2400" dirty="0" smtClean="0"/>
          </a:p>
          <a:p>
            <a:endParaRPr lang="pt-BR" sz="2400" dirty="0"/>
          </a:p>
          <a:p>
            <a:pPr algn="ctr"/>
            <a:r>
              <a:rPr lang="pt-BR" sz="2400" dirty="0" smtClean="0"/>
              <a:t>Ronaldo Borges da Fonseca e Klermann P. Caldas Neto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65663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975"/>
            <a:ext cx="12184735" cy="685391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4B255BCB-1F79-4CA1-B374-149E6792A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44" y="371475"/>
            <a:ext cx="11347245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4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975"/>
            <a:ext cx="12184735" cy="685391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D9024A2A-F314-458D-AF1B-4B426F8649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32" y="831394"/>
            <a:ext cx="11720270" cy="482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63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975"/>
            <a:ext cx="12184735" cy="685391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D7CE3977-F431-4011-8E44-DF099A8DD3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400050"/>
            <a:ext cx="9591675" cy="606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3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975"/>
            <a:ext cx="12184735" cy="685391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724938FC-AF1E-4380-9D59-EB84D0D42D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771524"/>
            <a:ext cx="11725275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67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975"/>
            <a:ext cx="12184735" cy="6853913"/>
          </a:xfrm>
          <a:prstGeom prst="rect">
            <a:avLst/>
          </a:prstGeom>
        </p:spPr>
      </p:pic>
      <p:pic>
        <p:nvPicPr>
          <p:cNvPr id="1026" name="Picture 2" descr="Resultado de imagem para CICLOS ECONOMICOS">
            <a:extLst>
              <a:ext uri="{FF2B5EF4-FFF2-40B4-BE49-F238E27FC236}">
                <a16:creationId xmlns="" xmlns:a16="http://schemas.microsoft.com/office/drawing/2014/main" id="{CF5F1A44-BE54-48B6-8BBB-632223174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55" y="800100"/>
            <a:ext cx="10088270" cy="587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E8A0C5E2-89EE-40FE-94B0-390D2A47B465}"/>
              </a:ext>
            </a:extLst>
          </p:cNvPr>
          <p:cNvSpPr txBox="1"/>
          <p:nvPr/>
        </p:nvSpPr>
        <p:spPr>
          <a:xfrm>
            <a:off x="1743075" y="990600"/>
            <a:ext cx="2989152" cy="369332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 Black" panose="020B0A04020102020204" pitchFamily="34" charset="0"/>
              </a:rPr>
              <a:t>CICLOS </a:t>
            </a:r>
            <a:r>
              <a:rPr lang="pt-BR" b="1" dirty="0">
                <a:solidFill>
                  <a:schemeClr val="accent6"/>
                </a:solidFill>
                <a:latin typeface="Arial Black" panose="020B0A04020102020204" pitchFamily="34" charset="0"/>
              </a:rPr>
              <a:t>ECONÔMICOS</a:t>
            </a:r>
          </a:p>
        </p:txBody>
      </p:sp>
    </p:spTree>
    <p:extLst>
      <p:ext uri="{BB962C8B-B14F-4D97-AF65-F5344CB8AC3E}">
        <p14:creationId xmlns:p14="http://schemas.microsoft.com/office/powerpoint/2010/main" val="115987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975"/>
            <a:ext cx="12184735" cy="6853913"/>
          </a:xfrm>
          <a:prstGeom prst="rect">
            <a:avLst/>
          </a:prstGeom>
        </p:spPr>
      </p:pic>
      <p:pic>
        <p:nvPicPr>
          <p:cNvPr id="3074" name="Picture 2" descr="Imagem relacionada">
            <a:extLst>
              <a:ext uri="{FF2B5EF4-FFF2-40B4-BE49-F238E27FC236}">
                <a16:creationId xmlns="" xmlns:a16="http://schemas.microsoft.com/office/drawing/2014/main" id="{5AA5D699-CA0E-45E2-824D-41BD10376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77" y="914399"/>
            <a:ext cx="11909182" cy="540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55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42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16956"/>
            <a:ext cx="10515600" cy="1325563"/>
          </a:xfrm>
        </p:spPr>
        <p:txBody>
          <a:bodyPr/>
          <a:lstStyle/>
          <a:p>
            <a:r>
              <a:rPr lang="pt-BR" b="1" dirty="0" smtClean="0"/>
              <a:t>Monitoramento pós-alocação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624084"/>
            <a:ext cx="10515600" cy="4157094"/>
          </a:xfrm>
        </p:spPr>
        <p:txBody>
          <a:bodyPr>
            <a:noAutofit/>
          </a:bodyPr>
          <a:lstStyle/>
          <a:p>
            <a:endParaRPr lang="pt-BR" sz="1600" dirty="0" smtClean="0"/>
          </a:p>
          <a:p>
            <a:r>
              <a:rPr lang="pt-BR" sz="1600" dirty="0" smtClean="0"/>
              <a:t>Monitoramento Legal e Regulatório</a:t>
            </a:r>
          </a:p>
          <a:p>
            <a:r>
              <a:rPr lang="pt-BR" sz="1600" dirty="0" smtClean="0"/>
              <a:t>FUNDO e Emissores</a:t>
            </a:r>
          </a:p>
          <a:p>
            <a:pPr lvl="1"/>
            <a:r>
              <a:rPr lang="pt-BR" sz="1600" dirty="0" smtClean="0"/>
              <a:t>Fatos Relevantes (I CVM 555)</a:t>
            </a:r>
          </a:p>
          <a:p>
            <a:pPr lvl="2"/>
            <a:r>
              <a:rPr lang="pt-BR" sz="1600" dirty="0" smtClean="0"/>
              <a:t>Art. 60 – Obrigatoriedade, forma de envio (sistema na página da CVM) e abrangência (funcionamento do fundo ou ativos integrantes da carteira)</a:t>
            </a:r>
            <a:endParaRPr lang="pt-BR" sz="1600" dirty="0"/>
          </a:p>
          <a:p>
            <a:pPr lvl="2"/>
            <a:r>
              <a:rPr lang="pt-BR" sz="1600" i="1" dirty="0" smtClean="0"/>
              <a:t>Art. 141, VI - Não divulgação é considerada Infração Grave</a:t>
            </a:r>
          </a:p>
          <a:p>
            <a:pPr lvl="2"/>
            <a:r>
              <a:rPr lang="pt-BR" sz="1600" i="1" dirty="0" smtClean="0"/>
              <a:t>Art. 60, § </a:t>
            </a:r>
            <a:r>
              <a:rPr lang="pt-BR" sz="1600" i="1" dirty="0"/>
              <a:t>1º </a:t>
            </a:r>
            <a:r>
              <a:rPr lang="pt-BR" sz="1600" i="1" dirty="0" smtClean="0"/>
              <a:t>- conteúdo: “qualquer </a:t>
            </a:r>
            <a:r>
              <a:rPr lang="pt-BR" sz="1600" i="1" dirty="0"/>
              <a:t>ato ou fato que possa influir de modo ponderável no valor das cotas ou na decisão dos investidores de adquirir, alienar ou manter tais cotas</a:t>
            </a:r>
            <a:r>
              <a:rPr lang="pt-BR" sz="1600" i="1" dirty="0" smtClean="0"/>
              <a:t>.</a:t>
            </a:r>
          </a:p>
          <a:p>
            <a:pPr lvl="1"/>
            <a:r>
              <a:rPr lang="pt-BR" sz="1600" dirty="0" smtClean="0"/>
              <a:t>Regime </a:t>
            </a:r>
            <a:r>
              <a:rPr lang="pt-BR" sz="1600" dirty="0"/>
              <a:t>informacional </a:t>
            </a:r>
            <a:r>
              <a:rPr lang="pt-BR" sz="1600" dirty="0" smtClean="0"/>
              <a:t>específico - CVM/DRI (Resolução CMN nº 3.922/2010 - art. 7º, § 8º; art. 8º, § 3º) </a:t>
            </a:r>
          </a:p>
          <a:p>
            <a:pPr lvl="2"/>
            <a:r>
              <a:rPr lang="pt-BR" sz="1600" dirty="0" smtClean="0"/>
              <a:t>I CVM nº 480, artigos 31 e 32: Informações que os emissores registrados nas categorias A e B devem divulgar “</a:t>
            </a:r>
            <a:r>
              <a:rPr lang="pt-BR" sz="1600" i="1" dirty="0" smtClean="0"/>
              <a:t>por </a:t>
            </a:r>
            <a:r>
              <a:rPr lang="pt-BR" sz="1600" i="1" dirty="0"/>
              <a:t>meio de sistema eletrônico disponível na página da CVM na rede mundial de </a:t>
            </a:r>
            <a:r>
              <a:rPr lang="pt-BR" sz="1600" i="1" dirty="0" smtClean="0"/>
              <a:t>computadores</a:t>
            </a:r>
            <a:r>
              <a:rPr lang="pt-BR" sz="1600" dirty="0" smtClean="0"/>
              <a:t>”</a:t>
            </a:r>
          </a:p>
          <a:p>
            <a:pPr lvl="1"/>
            <a:r>
              <a:rPr lang="pt-BR" sz="1600" dirty="0" smtClean="0"/>
              <a:t>Atuação em caso de descumprimento – exemplos: Não apresentação de </a:t>
            </a:r>
            <a:r>
              <a:rPr lang="pt-BR" sz="1600" dirty="0" err="1" smtClean="0"/>
              <a:t>DFs</a:t>
            </a:r>
            <a:r>
              <a:rPr lang="pt-BR" sz="1600" dirty="0" smtClean="0"/>
              <a:t>, laudos de avaliação, valores de cotas</a:t>
            </a:r>
          </a:p>
          <a:p>
            <a:pPr lvl="1"/>
            <a:r>
              <a:rPr lang="pt-BR" sz="1600" dirty="0" smtClean="0"/>
              <a:t>Canais de interlocução com prestadores de serviços do FUNDO (inclusive para fins de Processo/Procedimento)</a:t>
            </a:r>
          </a:p>
          <a:p>
            <a:pPr lvl="1"/>
            <a:r>
              <a:rPr lang="pt-BR" sz="1600" u="sng" dirty="0" smtClean="0"/>
              <a:t>A capacidade e a estrutura para monitoramento de ativos será igualmente </a:t>
            </a:r>
            <a:r>
              <a:rPr lang="pt-BR" sz="1600" u="sng" dirty="0"/>
              <a:t>proporcional  à sofisticação da </a:t>
            </a:r>
            <a:r>
              <a:rPr lang="pt-BR" sz="1600" u="sng" dirty="0" smtClean="0"/>
              <a:t>carteira</a:t>
            </a:r>
            <a:endParaRPr lang="pt-BR" sz="1600" u="sng" dirty="0"/>
          </a:p>
        </p:txBody>
      </p:sp>
    </p:spTree>
    <p:extLst>
      <p:ext uri="{BB962C8B-B14F-4D97-AF65-F5344CB8AC3E}">
        <p14:creationId xmlns:p14="http://schemas.microsoft.com/office/powerpoint/2010/main" val="253973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437"/>
            <a:ext cx="12184735" cy="685391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B38918C4-EE4D-453D-BF2C-CDC9F046097B}"/>
              </a:ext>
            </a:extLst>
          </p:cNvPr>
          <p:cNvSpPr txBox="1"/>
          <p:nvPr/>
        </p:nvSpPr>
        <p:spPr>
          <a:xfrm>
            <a:off x="3361599" y="2336343"/>
            <a:ext cx="3544240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/>
              <a:t>Consulte várias fontes </a:t>
            </a:r>
          </a:p>
          <a:p>
            <a:pPr algn="ctr"/>
            <a:r>
              <a:rPr lang="pt-BR" sz="2800" b="1" dirty="0"/>
              <a:t>de informação</a:t>
            </a:r>
          </a:p>
          <a:p>
            <a:endParaRPr lang="pt-BR" dirty="0"/>
          </a:p>
        </p:txBody>
      </p:sp>
      <p:pic>
        <p:nvPicPr>
          <p:cNvPr id="2052" name="Picture 4" descr="Resultado de imagem para pessoa formando">
            <a:extLst>
              <a:ext uri="{FF2B5EF4-FFF2-40B4-BE49-F238E27FC236}">
                <a16:creationId xmlns="" xmlns:a16="http://schemas.microsoft.com/office/drawing/2014/main" id="{CF86F8DF-93DD-47A4-81CF-27796D03A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11" y="716461"/>
            <a:ext cx="2036317" cy="2036317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m para pessoa formando">
            <a:extLst>
              <a:ext uri="{FF2B5EF4-FFF2-40B4-BE49-F238E27FC236}">
                <a16:creationId xmlns="" xmlns:a16="http://schemas.microsoft.com/office/drawing/2014/main" id="{2419A55E-8CDF-4F78-BC64-9C7006FE2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12" y="3238390"/>
            <a:ext cx="2036316" cy="2036316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 Explicativo: Seta Quádrupla 2">
            <a:extLst>
              <a:ext uri="{FF2B5EF4-FFF2-40B4-BE49-F238E27FC236}">
                <a16:creationId xmlns="" xmlns:a16="http://schemas.microsoft.com/office/drawing/2014/main" id="{DE99B960-3C10-43AB-A574-4EA974E69BA6}"/>
              </a:ext>
            </a:extLst>
          </p:cNvPr>
          <p:cNvSpPr/>
          <p:nvPr/>
        </p:nvSpPr>
        <p:spPr>
          <a:xfrm>
            <a:off x="7183373" y="1784568"/>
            <a:ext cx="1684401" cy="1933576"/>
          </a:xfrm>
          <a:prstGeom prst="quad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457CD89C-4BC3-40A4-9C6C-4E591C29B8EB}"/>
              </a:ext>
            </a:extLst>
          </p:cNvPr>
          <p:cNvSpPr txBox="1"/>
          <p:nvPr/>
        </p:nvSpPr>
        <p:spPr>
          <a:xfrm>
            <a:off x="7363223" y="1138237"/>
            <a:ext cx="1324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Outros Gestores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02F1FD38-785B-465D-95AC-C566BE0BEC1A}"/>
              </a:ext>
            </a:extLst>
          </p:cNvPr>
          <p:cNvSpPr txBox="1"/>
          <p:nvPr/>
        </p:nvSpPr>
        <p:spPr>
          <a:xfrm>
            <a:off x="9145308" y="2151191"/>
            <a:ext cx="252684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Associações de RPPSs</a:t>
            </a:r>
          </a:p>
          <a:p>
            <a:r>
              <a:rPr lang="pt-BR" b="1" dirty="0"/>
              <a:t>ANBIMA</a:t>
            </a:r>
          </a:p>
          <a:p>
            <a:r>
              <a:rPr lang="pt-BR" b="1" dirty="0"/>
              <a:t>CVM</a:t>
            </a:r>
          </a:p>
          <a:p>
            <a:r>
              <a:rPr lang="pt-BR" b="1" dirty="0" smtClean="0"/>
              <a:t>SPREV</a:t>
            </a:r>
          </a:p>
          <a:p>
            <a:r>
              <a:rPr lang="pt-BR" b="1" dirty="0" smtClean="0"/>
              <a:t>Notícias (especializadas)</a:t>
            </a:r>
            <a:endParaRPr lang="pt-BR" b="1" dirty="0"/>
          </a:p>
          <a:p>
            <a:r>
              <a:rPr lang="pt-BR" b="1" dirty="0" smtClean="0"/>
              <a:t>Contingências (GOOGLE</a:t>
            </a:r>
            <a:r>
              <a:rPr lang="pt-BR" b="1" dirty="0"/>
              <a:t>)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E8434418-E968-463D-BE97-857AB6B53498}"/>
              </a:ext>
            </a:extLst>
          </p:cNvPr>
          <p:cNvSpPr txBox="1"/>
          <p:nvPr/>
        </p:nvSpPr>
        <p:spPr>
          <a:xfrm>
            <a:off x="679061" y="2804925"/>
            <a:ext cx="2106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CERTIFICADOS</a:t>
            </a:r>
          </a:p>
        </p:txBody>
      </p:sp>
    </p:spTree>
    <p:extLst>
      <p:ext uri="{BB962C8B-B14F-4D97-AF65-F5344CB8AC3E}">
        <p14:creationId xmlns:p14="http://schemas.microsoft.com/office/powerpoint/2010/main" val="182166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48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84191"/>
            <a:ext cx="10515600" cy="1325563"/>
          </a:xfrm>
        </p:spPr>
        <p:txBody>
          <a:bodyPr/>
          <a:lstStyle/>
          <a:p>
            <a:r>
              <a:rPr lang="pt-BR" b="1" dirty="0" smtClean="0"/>
              <a:t>Monitoramento pós-alocação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624084"/>
            <a:ext cx="10515600" cy="4157094"/>
          </a:xfrm>
        </p:spPr>
        <p:txBody>
          <a:bodyPr>
            <a:noAutofit/>
          </a:bodyPr>
          <a:lstStyle/>
          <a:p>
            <a:endParaRPr lang="pt-BR" sz="2000" dirty="0" smtClean="0"/>
          </a:p>
          <a:p>
            <a:r>
              <a:rPr lang="pt-BR" sz="2000" b="1" u="sng" dirty="0" smtClean="0"/>
              <a:t>BANDEIRA VERMELHA </a:t>
            </a:r>
            <a:r>
              <a:rPr lang="pt-BR" sz="2000" dirty="0" smtClean="0"/>
              <a:t>– Fatos em ambas as frentes de monitoramento que poderão requerer ações preventivas ou reativa da estrutura de gestão do RPPS </a:t>
            </a:r>
          </a:p>
          <a:p>
            <a:pPr marL="0" indent="0">
              <a:buNone/>
            </a:pPr>
            <a:endParaRPr lang="pt-BR" sz="2000" dirty="0" smtClean="0"/>
          </a:p>
          <a:p>
            <a:pPr lvl="1"/>
            <a:r>
              <a:rPr lang="pt-BR" sz="2000" b="1" dirty="0" smtClean="0"/>
              <a:t>Da Direção, Conselhos e do Comitê de Investimentos</a:t>
            </a:r>
          </a:p>
          <a:p>
            <a:pPr lvl="2"/>
            <a:r>
              <a:rPr lang="pt-BR" sz="1600" dirty="0" smtClean="0"/>
              <a:t>Decisões de Investimento ou Desinvestimento</a:t>
            </a:r>
          </a:p>
          <a:p>
            <a:pPr lvl="2"/>
            <a:r>
              <a:rPr lang="pt-BR" sz="1600" dirty="0" smtClean="0"/>
              <a:t>Alterações na Política de Investimentos</a:t>
            </a:r>
          </a:p>
          <a:p>
            <a:pPr lvl="2"/>
            <a:r>
              <a:rPr lang="pt-BR" sz="1600" dirty="0" smtClean="0"/>
              <a:t>Medidas Sancionadoras</a:t>
            </a:r>
          </a:p>
          <a:p>
            <a:pPr lvl="1"/>
            <a:r>
              <a:rPr lang="pt-BR" sz="2000" b="1" dirty="0" smtClean="0"/>
              <a:t>Do Jurídico </a:t>
            </a:r>
          </a:p>
          <a:p>
            <a:pPr lvl="2"/>
            <a:r>
              <a:rPr lang="pt-BR" sz="1600" dirty="0" smtClean="0"/>
              <a:t>Solicitações de Informações</a:t>
            </a:r>
          </a:p>
          <a:p>
            <a:pPr lvl="2"/>
            <a:r>
              <a:rPr lang="pt-BR" sz="1600" dirty="0" smtClean="0"/>
              <a:t>Notificações Extrajudiciais</a:t>
            </a:r>
          </a:p>
          <a:p>
            <a:pPr lvl="2"/>
            <a:r>
              <a:rPr lang="pt-BR" sz="1600" dirty="0" smtClean="0"/>
              <a:t>Representações perante órgãos e entidades de fiscalização, supervisão e controle</a:t>
            </a:r>
          </a:p>
          <a:p>
            <a:pPr lvl="1"/>
            <a:r>
              <a:rPr lang="pt-BR" sz="2000" b="1" dirty="0" smtClean="0"/>
              <a:t>Da Seguridade</a:t>
            </a:r>
          </a:p>
          <a:p>
            <a:pPr lvl="2"/>
            <a:r>
              <a:rPr lang="pt-BR" sz="1600" dirty="0" smtClean="0"/>
              <a:t>Revisões nos planos de custeio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35196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22466"/>
            <a:ext cx="10515600" cy="1325563"/>
          </a:xfrm>
        </p:spPr>
        <p:txBody>
          <a:bodyPr/>
          <a:lstStyle/>
          <a:p>
            <a:r>
              <a:rPr lang="pt-BR" b="1" dirty="0" smtClean="0"/>
              <a:t>Cenários de stress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32645"/>
            <a:ext cx="10515600" cy="5240740"/>
          </a:xfrm>
        </p:spPr>
        <p:txBody>
          <a:bodyPr>
            <a:normAutofit/>
          </a:bodyPr>
          <a:lstStyle/>
          <a:p>
            <a:r>
              <a:rPr lang="pt-BR" dirty="0" smtClean="0"/>
              <a:t>O que caracteriza o evento de stress e como a informação chega ao RPPS</a:t>
            </a:r>
          </a:p>
          <a:p>
            <a:pPr lvl="1"/>
            <a:r>
              <a:rPr lang="pt-BR" dirty="0" smtClean="0"/>
              <a:t>FATO RELEVANTE</a:t>
            </a:r>
          </a:p>
          <a:p>
            <a:pPr lvl="1"/>
            <a:r>
              <a:rPr lang="pt-BR" dirty="0" smtClean="0"/>
              <a:t>Não liquidação de pedidos de resgate</a:t>
            </a:r>
          </a:p>
          <a:p>
            <a:pPr lvl="1"/>
            <a:r>
              <a:rPr lang="pt-BR" dirty="0" smtClean="0"/>
              <a:t>Notícias veiculadas na imprensa ou mídias sociais</a:t>
            </a:r>
          </a:p>
          <a:p>
            <a:r>
              <a:rPr lang="pt-BR" dirty="0" smtClean="0"/>
              <a:t>Quais os cenários de stress possíveis</a:t>
            </a:r>
          </a:p>
          <a:p>
            <a:pPr lvl="1"/>
            <a:r>
              <a:rPr lang="pt-BR" dirty="0" smtClean="0"/>
              <a:t>Inadimplência de ativos</a:t>
            </a:r>
          </a:p>
          <a:p>
            <a:pPr lvl="1"/>
            <a:r>
              <a:rPr lang="pt-BR" dirty="0" smtClean="0"/>
              <a:t>Iliquidez de ativos</a:t>
            </a:r>
          </a:p>
          <a:p>
            <a:pPr lvl="1"/>
            <a:r>
              <a:rPr lang="pt-BR" dirty="0" smtClean="0"/>
              <a:t>Precificação de ativos</a:t>
            </a:r>
          </a:p>
          <a:p>
            <a:pPr lvl="1"/>
            <a:r>
              <a:rPr lang="pt-BR" dirty="0" smtClean="0"/>
              <a:t>RJ ou Falência de emissores</a:t>
            </a:r>
          </a:p>
          <a:p>
            <a:pPr lvl="1"/>
            <a:r>
              <a:rPr lang="pt-BR" dirty="0" smtClean="0"/>
              <a:t>Problemas com prestadores de serviços</a:t>
            </a:r>
          </a:p>
          <a:p>
            <a:pPr marL="457200" lvl="1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61493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80324"/>
            <a:ext cx="10515600" cy="1325563"/>
          </a:xfrm>
        </p:spPr>
        <p:txBody>
          <a:bodyPr/>
          <a:lstStyle/>
          <a:p>
            <a:r>
              <a:rPr lang="pt-BR" b="1" dirty="0" smtClean="0"/>
              <a:t>Premissas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8800"/>
            <a:ext cx="10515600" cy="5029200"/>
          </a:xfrm>
        </p:spPr>
        <p:txBody>
          <a:bodyPr>
            <a:noAutofit/>
          </a:bodyPr>
          <a:lstStyle/>
          <a:p>
            <a:endParaRPr lang="pt-BR" sz="1800" dirty="0" smtClean="0"/>
          </a:p>
          <a:p>
            <a:pPr marL="0" lvl="1" indent="0" algn="just"/>
            <a:r>
              <a:rPr lang="pt-BR" sz="1800" dirty="0" smtClean="0"/>
              <a:t>Os RPPS integram a administração pública, estando sujeitos a seu regime jurídico próprio (art. 6º, § 1º, I – NR)</a:t>
            </a:r>
          </a:p>
          <a:p>
            <a:pPr marL="0" lvl="1" indent="0" algn="just"/>
            <a:r>
              <a:rPr lang="pt-BR" sz="1800" dirty="0" smtClean="0"/>
              <a:t>A gestão dos investimentos de um RPPS envolve uma série de atos, praticados por autoridades, agentes ou instâncias decisórias diversos, que ao final, irão se materializar em uma decisão concreta</a:t>
            </a:r>
          </a:p>
          <a:p>
            <a:pPr marL="0" lvl="1" indent="0" algn="just"/>
            <a:r>
              <a:rPr lang="pt-BR" sz="1800" b="1" u="sng" dirty="0" smtClean="0"/>
              <a:t>Processo</a:t>
            </a:r>
            <a:r>
              <a:rPr lang="pt-BR" sz="1800" dirty="0"/>
              <a:t>:</a:t>
            </a:r>
            <a:r>
              <a:rPr lang="pt-BR" sz="1800" dirty="0" smtClean="0"/>
              <a:t> “</a:t>
            </a:r>
            <a:r>
              <a:rPr lang="pt-BR" sz="1800" b="1" i="1" dirty="0" smtClean="0"/>
              <a:t>relação jurídica integrada por algumas pessoas, que nela exercem várias atividades direcionadas para determinado fim</a:t>
            </a:r>
            <a:r>
              <a:rPr lang="pt-BR" sz="1800" i="1" dirty="0" smtClean="0"/>
              <a:t>”*</a:t>
            </a:r>
          </a:p>
          <a:p>
            <a:pPr marL="0" lvl="1" indent="0" algn="just"/>
            <a:r>
              <a:rPr lang="pt-BR" sz="1800" b="1" u="sng" dirty="0" smtClean="0"/>
              <a:t>Procedimento</a:t>
            </a:r>
            <a:r>
              <a:rPr lang="pt-BR" sz="1800" b="1" dirty="0" smtClean="0"/>
              <a:t>: </a:t>
            </a:r>
            <a:r>
              <a:rPr lang="pt-BR" sz="1800" dirty="0" smtClean="0"/>
              <a:t>“</a:t>
            </a:r>
            <a:r>
              <a:rPr lang="pt-BR" sz="1800" b="1" i="1" dirty="0" smtClean="0"/>
              <a:t>o modo pelo qual os diversos atos se relacionam na série constitutiva de um processo</a:t>
            </a:r>
            <a:r>
              <a:rPr lang="pt-BR" sz="1800" i="1" dirty="0" smtClean="0"/>
              <a:t>”* </a:t>
            </a:r>
          </a:p>
          <a:p>
            <a:pPr marL="0" lvl="1" indent="0" algn="just"/>
            <a:r>
              <a:rPr lang="pt-BR" sz="1800" dirty="0" smtClean="0"/>
              <a:t>Cada etapa ou instância de decisão deve produzir um resultado específico e uniforme, cujo </a:t>
            </a:r>
            <a:r>
              <a:rPr lang="pt-BR" sz="1800" u="sng" dirty="0" smtClean="0"/>
              <a:t>fundamento de validade</a:t>
            </a:r>
            <a:r>
              <a:rPr lang="pt-BR" sz="1800" dirty="0" smtClean="0"/>
              <a:t> deve estar em norma própria que incida sobre aquela atividade.</a:t>
            </a:r>
          </a:p>
          <a:p>
            <a:pPr marL="0" lvl="1" indent="0" algn="just"/>
            <a:r>
              <a:rPr lang="pt-BR" sz="1800" dirty="0" smtClean="0"/>
              <a:t>Quanto maior o grau de especialidade da decisão, mais específico deverá ser, também, o fundamento normativo daquele ato</a:t>
            </a:r>
          </a:p>
          <a:p>
            <a:pPr marL="0" lvl="1" indent="0">
              <a:buNone/>
            </a:pPr>
            <a:endParaRPr lang="pt-BR" sz="1800" dirty="0" smtClean="0"/>
          </a:p>
          <a:p>
            <a:pPr marL="457200" lvl="1" indent="0">
              <a:buNone/>
            </a:pPr>
            <a:endParaRPr lang="pt-BR" sz="1800" dirty="0"/>
          </a:p>
          <a:p>
            <a:pPr marL="457200" lvl="1" indent="0">
              <a:buNone/>
            </a:pPr>
            <a:endParaRPr lang="pt-BR" sz="1800" dirty="0" smtClean="0"/>
          </a:p>
          <a:p>
            <a:pPr marL="5741988" lvl="1" indent="0">
              <a:buNone/>
            </a:pPr>
            <a:r>
              <a:rPr lang="pt-BR" sz="1200" dirty="0" smtClean="0"/>
              <a:t>  </a:t>
            </a:r>
          </a:p>
          <a:p>
            <a:pPr marL="5741988" lvl="1" indent="0">
              <a:buNone/>
            </a:pPr>
            <a:endParaRPr lang="pt-BR" sz="1200" dirty="0"/>
          </a:p>
          <a:p>
            <a:pPr marL="5741988" lvl="1" indent="0">
              <a:buNone/>
            </a:pPr>
            <a:r>
              <a:rPr lang="pt-BR" sz="1200" dirty="0" smtClean="0"/>
              <a:t>                     *(</a:t>
            </a:r>
            <a:r>
              <a:rPr lang="pt-BR" sz="1200" dirty="0"/>
              <a:t>CARVALHO FILHO. Manual de Direito Administrativo, 19 ed.)</a:t>
            </a:r>
          </a:p>
          <a:p>
            <a:pPr marL="457200" lvl="1" indent="0">
              <a:buNone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11528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22466"/>
            <a:ext cx="10515600" cy="1325563"/>
          </a:xfrm>
        </p:spPr>
        <p:txBody>
          <a:bodyPr/>
          <a:lstStyle/>
          <a:p>
            <a:r>
              <a:rPr lang="pt-BR" b="1" dirty="0" smtClean="0"/>
              <a:t>Cenários de stress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501254"/>
            <a:ext cx="10515600" cy="5240740"/>
          </a:xfrm>
        </p:spPr>
        <p:txBody>
          <a:bodyPr>
            <a:normAutofit/>
          </a:bodyPr>
          <a:lstStyle/>
          <a:p>
            <a:endParaRPr lang="pt-BR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t-BR" dirty="0" smtClean="0"/>
              <a:t>Qual a legislação aplicável</a:t>
            </a:r>
          </a:p>
          <a:p>
            <a:pPr lvl="1"/>
            <a:r>
              <a:rPr lang="pt-BR" dirty="0" smtClean="0"/>
              <a:t>Instruções CVM – Princípio da especialidade</a:t>
            </a:r>
          </a:p>
          <a:p>
            <a:pPr lvl="2"/>
            <a:r>
              <a:rPr lang="pt-BR" dirty="0" smtClean="0"/>
              <a:t>I CVM 555</a:t>
            </a:r>
          </a:p>
          <a:p>
            <a:pPr lvl="2"/>
            <a:r>
              <a:rPr lang="pt-BR" dirty="0" smtClean="0"/>
              <a:t>I CVM 356</a:t>
            </a:r>
          </a:p>
          <a:p>
            <a:pPr lvl="2"/>
            <a:r>
              <a:rPr lang="pt-BR" dirty="0" smtClean="0"/>
              <a:t>I CVM 578</a:t>
            </a:r>
          </a:p>
          <a:p>
            <a:pPr lvl="2"/>
            <a:r>
              <a:rPr lang="pt-BR" dirty="0" smtClean="0"/>
              <a:t>I CVM 472</a:t>
            </a:r>
          </a:p>
          <a:p>
            <a:pPr lvl="1"/>
            <a:r>
              <a:rPr lang="pt-BR" dirty="0" smtClean="0"/>
              <a:t>I CVM 555 – Aplicação subsidiária a qualquer FI</a:t>
            </a:r>
          </a:p>
          <a:p>
            <a:pPr lvl="1"/>
            <a:r>
              <a:rPr lang="pt-BR" dirty="0" smtClean="0"/>
              <a:t>Legislação análoga: Código Civil, Lei das SA, Lei 6.385/1976</a:t>
            </a:r>
          </a:p>
          <a:p>
            <a:pPr marL="457200" lvl="1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45460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22466"/>
            <a:ext cx="10515600" cy="1325563"/>
          </a:xfrm>
        </p:spPr>
        <p:txBody>
          <a:bodyPr/>
          <a:lstStyle/>
          <a:p>
            <a:r>
              <a:rPr lang="pt-BR" b="1" dirty="0" smtClean="0"/>
              <a:t>Cenários de stress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501254"/>
            <a:ext cx="10515600" cy="5240740"/>
          </a:xfrm>
        </p:spPr>
        <p:txBody>
          <a:bodyPr>
            <a:normAutofit fontScale="62500" lnSpcReduction="20000"/>
          </a:bodyPr>
          <a:lstStyle/>
          <a:p>
            <a:endParaRPr lang="pt-BR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pt-BR" sz="3200" dirty="0" smtClean="0"/>
              <a:t>Alguns eventos </a:t>
            </a:r>
            <a:r>
              <a:rPr lang="pt-BR" sz="3200" dirty="0"/>
              <a:t>em que </a:t>
            </a:r>
            <a:r>
              <a:rPr lang="pt-BR" sz="3200" dirty="0" smtClean="0"/>
              <a:t>a atuação do RPPS será </a:t>
            </a:r>
            <a:r>
              <a:rPr lang="pt-BR" sz="3200" dirty="0"/>
              <a:t>exigida</a:t>
            </a:r>
          </a:p>
          <a:p>
            <a:pPr lvl="1" algn="just"/>
            <a:r>
              <a:rPr lang="pt-BR" sz="3200" dirty="0"/>
              <a:t>Fechamento do FUNDO para aplicações e resgates </a:t>
            </a:r>
            <a:r>
              <a:rPr lang="pt-BR" sz="3200" dirty="0" smtClean="0"/>
              <a:t>– I </a:t>
            </a:r>
            <a:r>
              <a:rPr lang="pt-BR" sz="3200" dirty="0"/>
              <a:t>CVM </a:t>
            </a:r>
            <a:r>
              <a:rPr lang="pt-BR" sz="3200" dirty="0" smtClean="0"/>
              <a:t>555</a:t>
            </a:r>
          </a:p>
          <a:p>
            <a:pPr lvl="1" algn="just"/>
            <a:endParaRPr lang="pt-BR" sz="31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pt-BR" sz="3100" dirty="0"/>
              <a:t>Art. 39. No caso de fechamento dos mercados e/ou em casos excepcionais de iliquidez dos ativos financeiros componentes da carteira do fundo, inclusive em decorrência de pedidos de resgates incompatíveis com a liquidez existente, ou que possam implicar alteração do tratamento tributário do fundo ou do conjunto dos cotistas, em prejuízo destes últimos, o administrador pode declarar o fechamento do fundo para a realização de resgates. </a:t>
            </a:r>
          </a:p>
          <a:p>
            <a:pPr marL="0" indent="0" algn="just">
              <a:buNone/>
            </a:pPr>
            <a:r>
              <a:rPr lang="pt-BR" sz="3100" dirty="0" smtClean="0"/>
              <a:t>..........</a:t>
            </a:r>
            <a:endParaRPr lang="pt-BR" sz="3100" dirty="0"/>
          </a:p>
          <a:p>
            <a:pPr marL="0" indent="0" algn="just">
              <a:buNone/>
            </a:pPr>
            <a:r>
              <a:rPr lang="pt-BR" sz="3100" dirty="0"/>
              <a:t>§ 2º Caso o fundo permaneça fechado por período superior a 5 (cinco) dias consecutivos, o administrador deve obrigatoriamente, além da divulgação de fato relevante por ocasião do fechamento a que se refere o § 1º acima, convocar no prazo máximo de 1 (um) dia, para realização em até 15 (quinze), assembleia geral extraordinária para deliberar sobre as seguintes possibilidades</a:t>
            </a:r>
            <a:r>
              <a:rPr lang="pt-BR" sz="3100" dirty="0" smtClean="0"/>
              <a:t>:</a:t>
            </a:r>
            <a:endParaRPr lang="pt-BR" sz="3100" dirty="0"/>
          </a:p>
          <a:p>
            <a:pPr marL="0" indent="0" algn="just">
              <a:buNone/>
            </a:pPr>
            <a:r>
              <a:rPr lang="pt-BR" sz="3100" dirty="0"/>
              <a:t>I – substituição do administrador, do gestor ou de ambos; </a:t>
            </a:r>
          </a:p>
          <a:p>
            <a:pPr marL="0" indent="0" algn="just">
              <a:buNone/>
            </a:pPr>
            <a:r>
              <a:rPr lang="pt-BR" sz="3100" dirty="0"/>
              <a:t>II – reabertura ou manutenção do fechamento do fundo para resgate; </a:t>
            </a:r>
          </a:p>
          <a:p>
            <a:pPr marL="0" indent="0" algn="just">
              <a:buNone/>
            </a:pPr>
            <a:r>
              <a:rPr lang="pt-BR" sz="3100" dirty="0"/>
              <a:t>III – possibilidade do pagamento de resgate em ativos financeiros; </a:t>
            </a:r>
          </a:p>
          <a:p>
            <a:pPr marL="0" indent="0" algn="just">
              <a:buNone/>
            </a:pPr>
            <a:r>
              <a:rPr lang="pt-BR" sz="3100" dirty="0"/>
              <a:t>IV – cisão do fundo; e </a:t>
            </a:r>
          </a:p>
          <a:p>
            <a:pPr marL="0" indent="0" algn="just">
              <a:buNone/>
            </a:pPr>
            <a:r>
              <a:rPr lang="pt-BR" sz="3100" dirty="0"/>
              <a:t>V – liquidação do fundo. </a:t>
            </a:r>
            <a:endParaRPr lang="pt-BR" sz="3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pt-BR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90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22466"/>
            <a:ext cx="10515600" cy="1325563"/>
          </a:xfrm>
        </p:spPr>
        <p:txBody>
          <a:bodyPr/>
          <a:lstStyle/>
          <a:p>
            <a:r>
              <a:rPr lang="pt-BR" b="1" dirty="0" smtClean="0"/>
              <a:t>Cenários de stress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15353"/>
            <a:ext cx="10515600" cy="4926640"/>
          </a:xfrm>
        </p:spPr>
        <p:txBody>
          <a:bodyPr>
            <a:normAutofit/>
          </a:bodyPr>
          <a:lstStyle/>
          <a:p>
            <a:r>
              <a:rPr lang="pt-BR" dirty="0" smtClean="0"/>
              <a:t>Alguns eventos </a:t>
            </a:r>
            <a:r>
              <a:rPr lang="pt-BR" dirty="0"/>
              <a:t>em que </a:t>
            </a:r>
            <a:r>
              <a:rPr lang="pt-BR" dirty="0" smtClean="0"/>
              <a:t>a atuação do RPPS será </a:t>
            </a:r>
            <a:r>
              <a:rPr lang="pt-BR" dirty="0"/>
              <a:t>exigida</a:t>
            </a:r>
          </a:p>
          <a:p>
            <a:pPr lvl="1"/>
            <a:r>
              <a:rPr lang="pt-BR" dirty="0" smtClean="0"/>
              <a:t>Assembleias </a:t>
            </a:r>
            <a:r>
              <a:rPr lang="pt-BR" dirty="0"/>
              <a:t>gerais de </a:t>
            </a:r>
            <a:r>
              <a:rPr lang="pt-BR" dirty="0" smtClean="0"/>
              <a:t>cotistas – Regra Geral (I CVM 555)</a:t>
            </a:r>
          </a:p>
          <a:p>
            <a:pPr lvl="2" algn="just"/>
            <a:r>
              <a:rPr lang="pt-BR" dirty="0" smtClean="0"/>
              <a:t>Pode ser convocada mediante requerimento de cotistas representando 5% das cotas emitidas pelo FUNDO</a:t>
            </a:r>
          </a:p>
          <a:p>
            <a:pPr lvl="2" algn="just"/>
            <a:r>
              <a:rPr lang="pt-BR" dirty="0" smtClean="0"/>
              <a:t>Para convocação em até 30 dias</a:t>
            </a:r>
          </a:p>
          <a:p>
            <a:pPr lvl="2" algn="just"/>
            <a:r>
              <a:rPr lang="pt-BR" dirty="0" smtClean="0"/>
              <a:t>E realização em, no mínimo, 10 dias após a convocação</a:t>
            </a:r>
          </a:p>
          <a:p>
            <a:pPr lvl="3" algn="just"/>
            <a:r>
              <a:rPr lang="pt-BR" dirty="0" smtClean="0"/>
              <a:t>Obs.: FIP – 15 dias</a:t>
            </a:r>
          </a:p>
          <a:p>
            <a:pPr lvl="2"/>
            <a:r>
              <a:rPr lang="pt-BR" dirty="0" smtClean="0"/>
              <a:t>Rol exaustivo das matérias da ordem do dia, não se admitindo sob a rubrica “assuntos gerais” a submissão de matérias que dependam de deliberação dos cotistas</a:t>
            </a:r>
          </a:p>
          <a:p>
            <a:pPr lvl="2"/>
            <a:r>
              <a:rPr lang="pt-BR" dirty="0" smtClean="0"/>
              <a:t>Deliberações por maioria das cotas </a:t>
            </a:r>
            <a:r>
              <a:rPr lang="pt-BR" dirty="0" smtClean="0"/>
              <a:t>emitidas ou presentes, </a:t>
            </a:r>
            <a:r>
              <a:rPr lang="pt-BR" dirty="0" smtClean="0"/>
              <a:t>cabendo a cada cota um voto</a:t>
            </a:r>
          </a:p>
          <a:p>
            <a:pPr lvl="2"/>
            <a:r>
              <a:rPr lang="pt-BR" dirty="0" smtClean="0"/>
              <a:t>Possibilidade de quórum qualificado – restrito a 50% + 1 das cotas emitidas para destituição do administrador (e serviços relacionados?)</a:t>
            </a:r>
          </a:p>
          <a:p>
            <a:pPr lvl="3"/>
            <a:r>
              <a:rPr lang="pt-BR" dirty="0" smtClean="0"/>
              <a:t>Obs.: FIDC – Regras de quórum qualificados previstas na I CVM 356 (substituição, taxas e operações)</a:t>
            </a:r>
          </a:p>
          <a:p>
            <a:pPr marL="1371600" lvl="3" indent="0">
              <a:buNone/>
            </a:pPr>
            <a:endParaRPr lang="pt-BR" dirty="0" smtClean="0"/>
          </a:p>
          <a:p>
            <a:pPr lvl="2"/>
            <a:endParaRPr lang="pt-BR" dirty="0"/>
          </a:p>
          <a:p>
            <a:endParaRPr lang="pt-BR" dirty="0" smtClean="0"/>
          </a:p>
          <a:p>
            <a:pPr marL="457200" lvl="1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70113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22466"/>
            <a:ext cx="10515600" cy="1325563"/>
          </a:xfrm>
        </p:spPr>
        <p:txBody>
          <a:bodyPr/>
          <a:lstStyle/>
          <a:p>
            <a:r>
              <a:rPr lang="pt-BR" b="1" dirty="0" smtClean="0"/>
              <a:t>Cenários de stress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501254"/>
            <a:ext cx="10515600" cy="5240740"/>
          </a:xfrm>
        </p:spPr>
        <p:txBody>
          <a:bodyPr>
            <a:normAutofit/>
          </a:bodyPr>
          <a:lstStyle/>
          <a:p>
            <a:pPr algn="just"/>
            <a:endParaRPr lang="pt-BR" sz="1800" dirty="0" smtClean="0"/>
          </a:p>
          <a:p>
            <a:pPr algn="just"/>
            <a:r>
              <a:rPr lang="pt-BR" sz="1800" dirty="0" smtClean="0"/>
              <a:t>Alguns eventos </a:t>
            </a:r>
            <a:r>
              <a:rPr lang="pt-BR" sz="1800" dirty="0"/>
              <a:t>em que </a:t>
            </a:r>
            <a:r>
              <a:rPr lang="pt-BR" sz="1800" dirty="0" smtClean="0"/>
              <a:t>a atuação do RPPS será </a:t>
            </a:r>
            <a:r>
              <a:rPr lang="pt-BR" sz="1800" dirty="0"/>
              <a:t>exigida</a:t>
            </a:r>
          </a:p>
          <a:p>
            <a:pPr lvl="1" algn="just"/>
            <a:r>
              <a:rPr lang="pt-BR" sz="1800" dirty="0" smtClean="0"/>
              <a:t>Substituição </a:t>
            </a:r>
            <a:r>
              <a:rPr lang="pt-BR" sz="1800" dirty="0"/>
              <a:t>de prestadores de serviços </a:t>
            </a:r>
            <a:endParaRPr lang="pt-BR" sz="1800" dirty="0" smtClean="0"/>
          </a:p>
          <a:p>
            <a:pPr lvl="2" algn="just"/>
            <a:r>
              <a:rPr lang="pt-BR" sz="1800" dirty="0" smtClean="0"/>
              <a:t>Hipóteses: renúncia, iniciativa </a:t>
            </a:r>
            <a:r>
              <a:rPr lang="pt-BR" sz="1800" dirty="0"/>
              <a:t>dos </a:t>
            </a:r>
            <a:r>
              <a:rPr lang="pt-BR" sz="1800" dirty="0" smtClean="0"/>
              <a:t>cotistas e descredenciamento</a:t>
            </a:r>
          </a:p>
          <a:p>
            <a:pPr lvl="2" algn="just"/>
            <a:r>
              <a:rPr lang="pt-BR" sz="1800" dirty="0" smtClean="0"/>
              <a:t>Prazos </a:t>
            </a:r>
            <a:r>
              <a:rPr lang="pt-BR" sz="1800" dirty="0"/>
              <a:t>de permanência </a:t>
            </a:r>
            <a:r>
              <a:rPr lang="pt-BR" sz="1800" dirty="0" smtClean="0"/>
              <a:t>obrigatórios: </a:t>
            </a:r>
            <a:r>
              <a:rPr lang="pt-BR" sz="1800" u="sng" dirty="0" smtClean="0"/>
              <a:t>Administrador</a:t>
            </a:r>
            <a:r>
              <a:rPr lang="pt-BR" sz="1800" dirty="0" smtClean="0"/>
              <a:t> até sua substituição, no prazo máximo de 30 dias (I CVM 555, renúncia)</a:t>
            </a:r>
          </a:p>
          <a:p>
            <a:pPr lvl="3" algn="just"/>
            <a:r>
              <a:rPr lang="pt-BR" dirty="0" smtClean="0"/>
              <a:t>Obs.: Em FIP, prazo de permanência obrigatório de até 180 dias em caso de renúncia, inclusive para gestor. Para FII, o administrador deve permanecer até o registro em RI da ata da AGC que o substituiu.</a:t>
            </a:r>
          </a:p>
          <a:p>
            <a:pPr lvl="2" algn="just"/>
            <a:r>
              <a:rPr lang="pt-BR" sz="1800" dirty="0" smtClean="0"/>
              <a:t>Em caso de descredenciamento, a CVM deve nomear administrador temporário.</a:t>
            </a:r>
          </a:p>
          <a:p>
            <a:pPr lvl="2" algn="just"/>
            <a:r>
              <a:rPr lang="pt-BR" sz="1800" dirty="0" smtClean="0"/>
              <a:t>Destituição pela AGC - </a:t>
            </a:r>
            <a:r>
              <a:rPr lang="pt-BR" sz="1800" dirty="0"/>
              <a:t>fixação da data de </a:t>
            </a:r>
            <a:r>
              <a:rPr lang="pt-BR" sz="1800" dirty="0" smtClean="0"/>
              <a:t>transferência</a:t>
            </a:r>
          </a:p>
          <a:p>
            <a:pPr lvl="2" algn="just"/>
            <a:r>
              <a:rPr lang="pt-BR" sz="1800" dirty="0"/>
              <a:t>E</a:t>
            </a:r>
            <a:r>
              <a:rPr lang="pt-BR" sz="1800" dirty="0" smtClean="0"/>
              <a:t>legibilidade </a:t>
            </a:r>
            <a:r>
              <a:rPr lang="pt-BR" sz="1800" dirty="0"/>
              <a:t>de prestadores (</a:t>
            </a:r>
            <a:r>
              <a:rPr lang="pt-BR" sz="1800" u="sng" dirty="0"/>
              <a:t>entendimento recente da SIN/CVM</a:t>
            </a:r>
            <a:r>
              <a:rPr lang="pt-BR" sz="1800" dirty="0" smtClean="0"/>
              <a:t>)</a:t>
            </a:r>
          </a:p>
          <a:p>
            <a:pPr lvl="3" algn="just"/>
            <a:r>
              <a:rPr lang="pt-BR" dirty="0" smtClean="0"/>
              <a:t>Possibilidade de indicação de prestadores não enquadrados, na hipótese de não recebimento de propostas de outros, e desde que vinculado a “propósito específico de encerrar as atividades do FUNDO”</a:t>
            </a:r>
            <a:endParaRPr lang="pt-BR" dirty="0"/>
          </a:p>
          <a:p>
            <a:pPr lvl="1"/>
            <a:endParaRPr lang="pt-BR" dirty="0"/>
          </a:p>
          <a:p>
            <a:endParaRPr lang="pt-BR" dirty="0" smtClean="0"/>
          </a:p>
          <a:p>
            <a:pPr marL="457200" lvl="1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68218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22466"/>
            <a:ext cx="10515600" cy="1325563"/>
          </a:xfrm>
        </p:spPr>
        <p:txBody>
          <a:bodyPr/>
          <a:lstStyle/>
          <a:p>
            <a:r>
              <a:rPr lang="pt-BR" b="1" dirty="0" smtClean="0"/>
              <a:t>Cenários de stress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501254"/>
            <a:ext cx="10515600" cy="5240740"/>
          </a:xfrm>
        </p:spPr>
        <p:txBody>
          <a:bodyPr>
            <a:normAutofit/>
          </a:bodyPr>
          <a:lstStyle/>
          <a:p>
            <a:pPr algn="just"/>
            <a:endParaRPr lang="pt-BR" sz="2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pt-BR" sz="2200" dirty="0" smtClean="0"/>
              <a:t>Delimitação de responsabilidades</a:t>
            </a:r>
          </a:p>
          <a:p>
            <a:pPr lvl="1" algn="just"/>
            <a:r>
              <a:rPr lang="pt-BR" sz="2200" dirty="0" smtClean="0"/>
              <a:t>O gestor antigo pode ser o responsável pela aquisição do ativo, mas o atual, é o responsável pelos atos exigidos em eventos de stress</a:t>
            </a:r>
          </a:p>
          <a:p>
            <a:pPr lvl="1" algn="just"/>
            <a:r>
              <a:rPr lang="pt-BR" sz="2200" dirty="0" smtClean="0"/>
              <a:t>O art. 8º da Lei 9.717/1998 (NR) atribui aos </a:t>
            </a:r>
            <a:r>
              <a:rPr lang="pt-BR" sz="2200" dirty="0"/>
              <a:t>responsáveis pelos poderes, órgãos ou entidades do </a:t>
            </a:r>
            <a:r>
              <a:rPr lang="pt-BR" sz="2200" dirty="0" smtClean="0"/>
              <a:t>ente, dirigentes </a:t>
            </a:r>
            <a:r>
              <a:rPr lang="pt-BR" sz="2200" dirty="0"/>
              <a:t>da unidade gestora </a:t>
            </a:r>
            <a:r>
              <a:rPr lang="pt-BR" sz="2200" dirty="0" smtClean="0"/>
              <a:t>e membros de </a:t>
            </a:r>
            <a:r>
              <a:rPr lang="pt-BR" sz="2200" dirty="0"/>
              <a:t>seus conselhos e </a:t>
            </a:r>
            <a:r>
              <a:rPr lang="pt-BR" sz="2200" dirty="0" smtClean="0"/>
              <a:t>comitês responsabilidade direta por </a:t>
            </a:r>
            <a:r>
              <a:rPr lang="pt-BR" sz="2200" dirty="0"/>
              <a:t>infração ao </a:t>
            </a:r>
            <a:r>
              <a:rPr lang="pt-BR" sz="2200" dirty="0" smtClean="0"/>
              <a:t>nela disposto, aplicando o </a:t>
            </a:r>
            <a:r>
              <a:rPr lang="pt-BR" sz="2200" dirty="0"/>
              <a:t>regime disciplinar </a:t>
            </a:r>
            <a:r>
              <a:rPr lang="pt-BR" sz="2200" dirty="0" smtClean="0"/>
              <a:t>da </a:t>
            </a:r>
            <a:r>
              <a:rPr lang="pt-BR" sz="2200" dirty="0"/>
              <a:t>Lei Complementar nº </a:t>
            </a:r>
            <a:r>
              <a:rPr lang="pt-BR" sz="2200" dirty="0" smtClean="0"/>
              <a:t>109/2001.</a:t>
            </a:r>
          </a:p>
          <a:p>
            <a:pPr lvl="1" algn="just"/>
            <a:r>
              <a:rPr lang="pt-BR" sz="2200" dirty="0" smtClean="0"/>
              <a:t>O art. 8º-A estende a </a:t>
            </a:r>
            <a:r>
              <a:rPr lang="pt-BR" sz="2000" dirty="0"/>
              <a:t>dirigentes do </a:t>
            </a:r>
            <a:r>
              <a:rPr lang="pt-BR" sz="2000" dirty="0" smtClean="0"/>
              <a:t>ente, da </a:t>
            </a:r>
            <a:r>
              <a:rPr lang="pt-BR" sz="2000" dirty="0"/>
              <a:t>unidade gestora do regime e </a:t>
            </a:r>
            <a:r>
              <a:rPr lang="pt-BR" sz="2000" dirty="0" smtClean="0"/>
              <a:t>aos </a:t>
            </a:r>
            <a:r>
              <a:rPr lang="pt-BR" sz="2000" dirty="0"/>
              <a:t>demais responsáveis pelas ações de investimento </a:t>
            </a:r>
            <a:r>
              <a:rPr lang="pt-BR" sz="2000" dirty="0" smtClean="0"/>
              <a:t>(consultores</a:t>
            </a:r>
            <a:r>
              <a:rPr lang="pt-BR" sz="2000" dirty="0"/>
              <a:t>, </a:t>
            </a:r>
            <a:r>
              <a:rPr lang="pt-BR" sz="2000" dirty="0" smtClean="0"/>
              <a:t>distribuidores</a:t>
            </a:r>
            <a:r>
              <a:rPr lang="pt-BR" sz="2000" dirty="0"/>
              <a:t>, </a:t>
            </a:r>
            <a:r>
              <a:rPr lang="pt-BR" sz="2000" dirty="0" smtClean="0"/>
              <a:t>gestores </a:t>
            </a:r>
            <a:r>
              <a:rPr lang="pt-BR" sz="2000" dirty="0"/>
              <a:t>e </a:t>
            </a:r>
            <a:r>
              <a:rPr lang="pt-BR" sz="2000" dirty="0" smtClean="0"/>
              <a:t>administradores) responsabilidade solidária quanto a prejuízos decorrentes de aplicações em desacordo, </a:t>
            </a:r>
            <a:r>
              <a:rPr lang="pt-BR" sz="2000" u="sng" dirty="0"/>
              <a:t>na medida de sua </a:t>
            </a:r>
            <a:r>
              <a:rPr lang="pt-BR" sz="2000" u="sng" dirty="0" smtClean="0"/>
              <a:t>participação</a:t>
            </a:r>
            <a:r>
              <a:rPr lang="pt-BR" sz="2000" dirty="0" smtClean="0"/>
              <a:t>.</a:t>
            </a:r>
            <a:endParaRPr lang="pt-BR" sz="22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65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22466"/>
            <a:ext cx="10515600" cy="1325563"/>
          </a:xfrm>
        </p:spPr>
        <p:txBody>
          <a:bodyPr/>
          <a:lstStyle/>
          <a:p>
            <a:r>
              <a:rPr lang="pt-BR" b="1" dirty="0" smtClean="0"/>
              <a:t>Cenários de stress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501254"/>
            <a:ext cx="10515600" cy="5240740"/>
          </a:xfrm>
        </p:spPr>
        <p:txBody>
          <a:bodyPr>
            <a:normAutofit/>
          </a:bodyPr>
          <a:lstStyle/>
          <a:p>
            <a:pPr algn="just"/>
            <a:endParaRPr lang="pt-BR" sz="2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pt-BR" sz="2200" dirty="0" smtClean="0"/>
              <a:t>Outras medidas ativas do RPPS</a:t>
            </a:r>
          </a:p>
          <a:p>
            <a:pPr marL="0" indent="0" algn="just">
              <a:buNone/>
            </a:pPr>
            <a:endParaRPr lang="pt-BR" sz="2200" dirty="0" smtClean="0"/>
          </a:p>
          <a:p>
            <a:pPr lvl="1" algn="just"/>
            <a:r>
              <a:rPr lang="pt-BR" sz="2200" dirty="0" smtClean="0"/>
              <a:t>Judicialização ou representações perante órgãos e entidades de fiscalização e controle </a:t>
            </a:r>
          </a:p>
          <a:p>
            <a:pPr lvl="2" algn="just"/>
            <a:r>
              <a:rPr lang="pt-BR" sz="1800" dirty="0" smtClean="0"/>
              <a:t>Regime de responsabilização civil - Subjetiva</a:t>
            </a:r>
          </a:p>
          <a:p>
            <a:pPr lvl="2" algn="just"/>
            <a:r>
              <a:rPr lang="pt-BR" sz="1800" dirty="0" smtClean="0"/>
              <a:t>Riscos na </a:t>
            </a:r>
            <a:r>
              <a:rPr lang="pt-BR" sz="1800" dirty="0" err="1" smtClean="0"/>
              <a:t>judicialização</a:t>
            </a:r>
            <a:r>
              <a:rPr lang="pt-BR" sz="1800" dirty="0" smtClean="0"/>
              <a:t> – Custas, honorários, sucumbência</a:t>
            </a:r>
          </a:p>
          <a:p>
            <a:pPr lvl="1" algn="just"/>
            <a:r>
              <a:rPr lang="pt-BR" sz="2200" dirty="0" smtClean="0"/>
              <a:t>Necessidade de análises técnicas e jurídicas prévias</a:t>
            </a:r>
          </a:p>
          <a:p>
            <a:pPr marL="457200" lvl="1" indent="0" algn="just">
              <a:buNone/>
            </a:pPr>
            <a:endParaRPr lang="pt-BR" sz="22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76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5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80324"/>
            <a:ext cx="10515600" cy="1325563"/>
          </a:xfrm>
        </p:spPr>
        <p:txBody>
          <a:bodyPr/>
          <a:lstStyle/>
          <a:p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8800"/>
            <a:ext cx="10515600" cy="5029200"/>
          </a:xfrm>
        </p:spPr>
        <p:txBody>
          <a:bodyPr>
            <a:noAutofit/>
          </a:bodyPr>
          <a:lstStyle/>
          <a:p>
            <a:endParaRPr lang="pt-BR" sz="1800" dirty="0" smtClean="0"/>
          </a:p>
          <a:p>
            <a:pPr marL="0" lvl="1" indent="0" algn="just">
              <a:buNone/>
            </a:pPr>
            <a:endParaRPr lang="pt-BR" sz="1800" dirty="0" smtClean="0"/>
          </a:p>
          <a:p>
            <a:pPr marL="457200" lvl="1" indent="0">
              <a:buNone/>
            </a:pPr>
            <a:endParaRPr lang="pt-BR" sz="1800" dirty="0"/>
          </a:p>
          <a:p>
            <a:pPr marL="457200" lvl="1" indent="0">
              <a:buNone/>
            </a:pPr>
            <a:endParaRPr lang="pt-BR" sz="1800" dirty="0" smtClean="0"/>
          </a:p>
          <a:p>
            <a:pPr marL="5741988" lvl="1" indent="0">
              <a:buNone/>
            </a:pPr>
            <a:r>
              <a:rPr lang="pt-BR" sz="1200" dirty="0" smtClean="0"/>
              <a:t>  </a:t>
            </a:r>
          </a:p>
          <a:p>
            <a:pPr marL="5741988" lvl="1" indent="0">
              <a:buNone/>
            </a:pPr>
            <a:endParaRPr lang="pt-BR" sz="1200" dirty="0"/>
          </a:p>
          <a:p>
            <a:pPr marL="457200" lvl="1" indent="0">
              <a:buNone/>
            </a:pPr>
            <a:endParaRPr lang="pt-BR" sz="18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734820053"/>
              </p:ext>
            </p:extLst>
          </p:nvPr>
        </p:nvGraphicFramePr>
        <p:xfrm>
          <a:off x="2032000" y="1143000"/>
          <a:ext cx="8128000" cy="4995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9303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74218"/>
            <a:ext cx="10515600" cy="1325563"/>
          </a:xfrm>
        </p:spPr>
        <p:txBody>
          <a:bodyPr/>
          <a:lstStyle/>
          <a:p>
            <a:r>
              <a:rPr lang="pt-BR" b="1" dirty="0" smtClean="0"/>
              <a:t>Processo de investimento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30017"/>
          </a:xfrm>
        </p:spPr>
        <p:txBody>
          <a:bodyPr>
            <a:normAutofit/>
          </a:bodyPr>
          <a:lstStyle/>
          <a:p>
            <a:r>
              <a:rPr lang="pt-BR" sz="2100" b="1" dirty="0" smtClean="0"/>
              <a:t>Etapas do processo de investimento</a:t>
            </a:r>
          </a:p>
          <a:p>
            <a:pPr marL="0" indent="0">
              <a:buNone/>
            </a:pPr>
            <a:endParaRPr lang="pt-BR" sz="2100" dirty="0"/>
          </a:p>
          <a:p>
            <a:pPr lvl="1"/>
            <a:r>
              <a:rPr lang="pt-BR" sz="2100" b="1" dirty="0" err="1" smtClean="0"/>
              <a:t>Pré</a:t>
            </a:r>
            <a:r>
              <a:rPr lang="pt-BR" sz="2100" b="1" dirty="0" smtClean="0"/>
              <a:t>-alocação</a:t>
            </a:r>
          </a:p>
          <a:p>
            <a:pPr lvl="2"/>
            <a:r>
              <a:rPr lang="pt-BR" sz="2100" dirty="0" smtClean="0"/>
              <a:t>Fase Interna</a:t>
            </a:r>
          </a:p>
          <a:p>
            <a:pPr lvl="2"/>
            <a:r>
              <a:rPr lang="pt-BR" sz="2100" dirty="0" smtClean="0"/>
              <a:t>Fase Externa</a:t>
            </a:r>
          </a:p>
          <a:p>
            <a:pPr marL="914400" lvl="2" indent="0">
              <a:buNone/>
            </a:pPr>
            <a:endParaRPr lang="pt-BR" sz="2100" dirty="0" smtClean="0"/>
          </a:p>
          <a:p>
            <a:pPr lvl="1"/>
            <a:r>
              <a:rPr lang="pt-BR" sz="2100" b="1" dirty="0" smtClean="0"/>
              <a:t>Pós-alocação</a:t>
            </a:r>
          </a:p>
          <a:p>
            <a:pPr lvl="2"/>
            <a:r>
              <a:rPr lang="pt-BR" sz="2100" dirty="0" smtClean="0"/>
              <a:t>Monitoramento econômico</a:t>
            </a:r>
          </a:p>
          <a:p>
            <a:pPr lvl="2"/>
            <a:r>
              <a:rPr lang="pt-BR" sz="2100" dirty="0" smtClean="0"/>
              <a:t>Monitoramento legal e regulatório</a:t>
            </a:r>
          </a:p>
          <a:p>
            <a:pPr lvl="2"/>
            <a:r>
              <a:rPr lang="pt-BR" sz="2100" dirty="0" smtClean="0"/>
              <a:t>Atuação em cenários de Stress</a:t>
            </a:r>
          </a:p>
          <a:p>
            <a:pPr lvl="1"/>
            <a:endParaRPr lang="pt-BR" sz="2100" dirty="0" smtClean="0"/>
          </a:p>
          <a:p>
            <a:pPr lvl="1"/>
            <a:endParaRPr lang="pt-BR" sz="21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pt-BR" sz="2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91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675"/>
            <a:ext cx="12184735" cy="685391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29664" y="1211473"/>
            <a:ext cx="63678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/>
              <a:t>Início do Processo de </a:t>
            </a:r>
            <a:r>
              <a:rPr lang="pt-BR" sz="2600" b="1" dirty="0" smtClean="0"/>
              <a:t>Investimentos</a:t>
            </a:r>
            <a:endParaRPr lang="pt-BR" sz="2600" b="1" dirty="0"/>
          </a:p>
        </p:txBody>
      </p:sp>
      <p:pic>
        <p:nvPicPr>
          <p:cNvPr id="1028" name="Picture 4" descr="Resultado de imagem para homem de negocios viajando">
            <a:extLst>
              <a:ext uri="{FF2B5EF4-FFF2-40B4-BE49-F238E27FC236}">
                <a16:creationId xmlns="" xmlns:a16="http://schemas.microsoft.com/office/drawing/2014/main" id="{D318BA6E-1B8F-4D7D-B599-A8DDBB70B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57" y="1935007"/>
            <a:ext cx="3242230" cy="249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m para homem de negocios viajando">
            <a:extLst>
              <a:ext uri="{FF2B5EF4-FFF2-40B4-BE49-F238E27FC236}">
                <a16:creationId xmlns="" xmlns:a16="http://schemas.microsoft.com/office/drawing/2014/main" id="{A55755E2-4BD9-4B56-A96A-FEC35ECB6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105" y="2171699"/>
            <a:ext cx="3498306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7234450E-D992-417D-8C0A-FA4248C319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292" y="1657351"/>
            <a:ext cx="4614790" cy="41910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EBA82161-9CD9-4F8D-859B-1EAF1BF21CBF}"/>
              </a:ext>
            </a:extLst>
          </p:cNvPr>
          <p:cNvSpPr/>
          <p:nvPr/>
        </p:nvSpPr>
        <p:spPr>
          <a:xfrm>
            <a:off x="257957" y="6021168"/>
            <a:ext cx="11132307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lvl="1" algn="ctr"/>
            <a:r>
              <a:rPr lang="pt-BR" b="1" dirty="0" smtClean="0"/>
              <a:t>ATUAÇÃO ATIVA/PASSIVA: QUEM </a:t>
            </a:r>
            <a:r>
              <a:rPr lang="pt-BR" b="1" dirty="0"/>
              <a:t>TROUXE? COMO CHEGOU? É PATROCINADOR DE ASSOCIAÇÃO</a:t>
            </a:r>
            <a:r>
              <a:rPr lang="pt-BR" b="1" dirty="0" smtClean="0"/>
              <a:t>?.....</a:t>
            </a:r>
          </a:p>
          <a:p>
            <a:pPr marL="0" lvl="1" algn="ctr"/>
            <a:r>
              <a:rPr lang="pt-BR" b="1" dirty="0" smtClean="0"/>
              <a:t>PRECISA </a:t>
            </a:r>
            <a:r>
              <a:rPr lang="pt-BR" b="1" dirty="0"/>
              <a:t>SER CREDENCIADO !!!!!</a:t>
            </a:r>
          </a:p>
        </p:txBody>
      </p:sp>
    </p:spTree>
    <p:extLst>
      <p:ext uri="{BB962C8B-B14F-4D97-AF65-F5344CB8AC3E}">
        <p14:creationId xmlns:p14="http://schemas.microsoft.com/office/powerpoint/2010/main" val="357838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74218"/>
            <a:ext cx="10515600" cy="1325563"/>
          </a:xfrm>
        </p:spPr>
        <p:txBody>
          <a:bodyPr/>
          <a:lstStyle/>
          <a:p>
            <a:r>
              <a:rPr lang="pt-BR" b="1" dirty="0" smtClean="0"/>
              <a:t>Processo de investimento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30017"/>
          </a:xfrm>
        </p:spPr>
        <p:txBody>
          <a:bodyPr>
            <a:noAutofit/>
          </a:bodyPr>
          <a:lstStyle/>
          <a:p>
            <a:r>
              <a:rPr lang="pt-BR" sz="1800" b="1" dirty="0" smtClean="0"/>
              <a:t>Etapas do processo de investimento (</a:t>
            </a:r>
            <a:r>
              <a:rPr lang="pt-BR" sz="1800" b="1" dirty="0" err="1" smtClean="0"/>
              <a:t>Pré</a:t>
            </a:r>
            <a:r>
              <a:rPr lang="pt-BR" sz="1800" b="1" dirty="0" smtClean="0"/>
              <a:t>-alocação)     </a:t>
            </a:r>
          </a:p>
          <a:p>
            <a:endParaRPr lang="pt-BR" sz="1800" dirty="0" smtClean="0"/>
          </a:p>
          <a:p>
            <a:pPr lvl="1"/>
            <a:r>
              <a:rPr lang="pt-BR" sz="1800" b="1" dirty="0" smtClean="0"/>
              <a:t>Análise interna – Produto e Prestadores de Serviços</a:t>
            </a:r>
          </a:p>
          <a:p>
            <a:pPr lvl="1"/>
            <a:endParaRPr lang="pt-BR" sz="1800" b="1" dirty="0" smtClean="0"/>
          </a:p>
          <a:p>
            <a:pPr lvl="2"/>
            <a:r>
              <a:rPr lang="pt-BR" sz="1800" b="1" dirty="0" smtClean="0"/>
              <a:t>Produto</a:t>
            </a:r>
            <a:r>
              <a:rPr lang="pt-BR" sz="1800" dirty="0"/>
              <a:t>: </a:t>
            </a:r>
            <a:endParaRPr lang="pt-BR" sz="1800" dirty="0" smtClean="0"/>
          </a:p>
          <a:p>
            <a:pPr lvl="3"/>
            <a:r>
              <a:rPr lang="pt-BR" dirty="0" smtClean="0"/>
              <a:t>Enquadramento do </a:t>
            </a:r>
            <a:r>
              <a:rPr lang="pt-BR" u="sng" dirty="0" smtClean="0"/>
              <a:t>produto</a:t>
            </a:r>
            <a:r>
              <a:rPr lang="pt-BR" dirty="0" smtClean="0"/>
              <a:t> e de sua </a:t>
            </a:r>
            <a:r>
              <a:rPr lang="pt-BR" u="sng" dirty="0" smtClean="0"/>
              <a:t>carteira</a:t>
            </a:r>
            <a:r>
              <a:rPr lang="pt-BR" dirty="0" smtClean="0"/>
              <a:t>: </a:t>
            </a:r>
            <a:r>
              <a:rPr lang="pt-BR" dirty="0"/>
              <a:t>à legislação, à política, ao cenário, à  carteira, à relação risco x retorno, à </a:t>
            </a:r>
            <a:r>
              <a:rPr lang="pt-BR" dirty="0" smtClean="0"/>
              <a:t>liquidez</a:t>
            </a:r>
          </a:p>
          <a:p>
            <a:pPr lvl="3"/>
            <a:r>
              <a:rPr lang="pt-BR" dirty="0" smtClean="0"/>
              <a:t>Solvência </a:t>
            </a:r>
            <a:r>
              <a:rPr lang="pt-BR" dirty="0"/>
              <a:t>(fatores </a:t>
            </a:r>
            <a:r>
              <a:rPr lang="pt-BR" dirty="0" smtClean="0"/>
              <a:t>crédito/</a:t>
            </a:r>
            <a:r>
              <a:rPr lang="pt-BR" dirty="0" err="1" smtClean="0"/>
              <a:t>reputacional</a:t>
            </a:r>
            <a:r>
              <a:rPr lang="pt-BR" dirty="0" smtClean="0"/>
              <a:t> dos emissores)</a:t>
            </a:r>
          </a:p>
          <a:p>
            <a:pPr lvl="2"/>
            <a:r>
              <a:rPr lang="pt-BR" sz="1800" b="1" dirty="0" smtClean="0"/>
              <a:t>Prestadores de serviços</a:t>
            </a:r>
            <a:r>
              <a:rPr lang="pt-BR" sz="1800" dirty="0" smtClean="0"/>
              <a:t>: enquadramento, Conformidade/Reputação</a:t>
            </a:r>
          </a:p>
          <a:p>
            <a:pPr lvl="3"/>
            <a:r>
              <a:rPr lang="pt-BR" dirty="0" smtClean="0"/>
              <a:t>Parâmetros </a:t>
            </a:r>
            <a:r>
              <a:rPr lang="pt-BR" dirty="0"/>
              <a:t>da </a:t>
            </a:r>
            <a:r>
              <a:rPr lang="pt-BR" dirty="0" smtClean="0"/>
              <a:t>norma (art. 15, § 2º, Resolução CMN nº 3.922/2010)</a:t>
            </a:r>
          </a:p>
          <a:p>
            <a:pPr lvl="3" algn="just"/>
            <a:r>
              <a:rPr lang="pt-BR" dirty="0" smtClean="0"/>
              <a:t>Art. 6º, PU, II da Lei 9.717/1998 (NR): </a:t>
            </a:r>
            <a:r>
              <a:rPr lang="pt-BR" i="1" dirty="0"/>
              <a:t>observância de critérios relacionados a boa qualidade de gestão, ambiente de controle interno, histórico e experiência de atuação, solidez patrimonial, volume de recursos sob administração e outros destinados à mitigação de riscos</a:t>
            </a:r>
          </a:p>
          <a:p>
            <a:pPr lvl="3"/>
            <a:r>
              <a:rPr lang="pt-BR" dirty="0"/>
              <a:t>Fontes de informação</a:t>
            </a:r>
          </a:p>
          <a:p>
            <a:pPr lvl="3"/>
            <a:r>
              <a:rPr lang="pt-BR" dirty="0"/>
              <a:t>Providências  adicionais (FRE</a:t>
            </a:r>
            <a:r>
              <a:rPr lang="pt-BR" dirty="0" smtClean="0"/>
              <a:t>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284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2" y="38100"/>
            <a:ext cx="12184735" cy="685391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47301" y="907763"/>
            <a:ext cx="6367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Início do Processo de Investimentos: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D9841AA3-9477-47DC-BEC6-F026B8317BA8}"/>
              </a:ext>
            </a:extLst>
          </p:cNvPr>
          <p:cNvSpPr txBox="1"/>
          <p:nvPr/>
        </p:nvSpPr>
        <p:spPr>
          <a:xfrm>
            <a:off x="273998" y="1700740"/>
            <a:ext cx="1954196" cy="203132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/>
              <a:t>Ativo Financeiro</a:t>
            </a:r>
          </a:p>
          <a:p>
            <a:endParaRPr lang="pt-BR" b="1" dirty="0"/>
          </a:p>
          <a:p>
            <a:r>
              <a:rPr lang="pt-BR" b="1" dirty="0"/>
              <a:t>Fundo de Investimentos</a:t>
            </a:r>
          </a:p>
          <a:p>
            <a:endParaRPr lang="pt-BR" b="1" dirty="0"/>
          </a:p>
          <a:p>
            <a:r>
              <a:rPr lang="pt-BR" b="1" dirty="0"/>
              <a:t>Título</a:t>
            </a:r>
          </a:p>
          <a:p>
            <a:endParaRPr lang="pt-BR" dirty="0"/>
          </a:p>
        </p:txBody>
      </p:sp>
      <p:sp>
        <p:nvSpPr>
          <p:cNvPr id="3" name="Seta: para a Direita 2">
            <a:extLst>
              <a:ext uri="{FF2B5EF4-FFF2-40B4-BE49-F238E27FC236}">
                <a16:creationId xmlns="" xmlns:a16="http://schemas.microsoft.com/office/drawing/2014/main" id="{7F5EFD40-A6C9-479E-A63B-8B0C0C683E9B}"/>
              </a:ext>
            </a:extLst>
          </p:cNvPr>
          <p:cNvSpPr/>
          <p:nvPr/>
        </p:nvSpPr>
        <p:spPr>
          <a:xfrm>
            <a:off x="2323202" y="2533237"/>
            <a:ext cx="2063764" cy="203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Curva para a Direita 5">
            <a:extLst>
              <a:ext uri="{FF2B5EF4-FFF2-40B4-BE49-F238E27FC236}">
                <a16:creationId xmlns="" xmlns:a16="http://schemas.microsoft.com/office/drawing/2014/main" id="{C8D9D042-0AFF-44C9-9EE5-72FD8DFB4E1A}"/>
              </a:ext>
            </a:extLst>
          </p:cNvPr>
          <p:cNvSpPr/>
          <p:nvPr/>
        </p:nvSpPr>
        <p:spPr>
          <a:xfrm rot="16718583">
            <a:off x="3570503" y="2165581"/>
            <a:ext cx="1261407" cy="5048000"/>
          </a:xfrm>
          <a:prstGeom prst="curv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77DF5270-14E1-41B5-9E0B-89B187E0FA71}"/>
              </a:ext>
            </a:extLst>
          </p:cNvPr>
          <p:cNvSpPr txBox="1"/>
          <p:nvPr/>
        </p:nvSpPr>
        <p:spPr>
          <a:xfrm>
            <a:off x="5353608" y="3809482"/>
            <a:ext cx="678406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pt-BR" sz="2400" b="1" dirty="0"/>
              <a:t>Cenário Macroeconômico Nacional e Internacional?</a:t>
            </a:r>
          </a:p>
        </p:txBody>
      </p:sp>
      <p:sp>
        <p:nvSpPr>
          <p:cNvPr id="8" name="Seta: para a Direita 7">
            <a:extLst>
              <a:ext uri="{FF2B5EF4-FFF2-40B4-BE49-F238E27FC236}">
                <a16:creationId xmlns="" xmlns:a16="http://schemas.microsoft.com/office/drawing/2014/main" id="{A371519E-1C77-4035-9600-2BCF923B225C}"/>
              </a:ext>
            </a:extLst>
          </p:cNvPr>
          <p:cNvSpPr/>
          <p:nvPr/>
        </p:nvSpPr>
        <p:spPr>
          <a:xfrm>
            <a:off x="2319298" y="3153411"/>
            <a:ext cx="2408924" cy="203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2563290C-5B72-4CEB-A01D-7E4ED40AF3FA}"/>
              </a:ext>
            </a:extLst>
          </p:cNvPr>
          <p:cNvSpPr txBox="1"/>
          <p:nvPr/>
        </p:nvSpPr>
        <p:spPr>
          <a:xfrm>
            <a:off x="4819326" y="3067086"/>
            <a:ext cx="6512745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b="1" dirty="0"/>
              <a:t>Enquadramento 3.922 e em sua Política de Investimentos vigente?</a:t>
            </a:r>
          </a:p>
        </p:txBody>
      </p:sp>
      <p:sp>
        <p:nvSpPr>
          <p:cNvPr id="10" name="Seta: para a Direita 9">
            <a:extLst>
              <a:ext uri="{FF2B5EF4-FFF2-40B4-BE49-F238E27FC236}">
                <a16:creationId xmlns="" xmlns:a16="http://schemas.microsoft.com/office/drawing/2014/main" id="{9DFCEDDB-4B63-4FD7-8D61-E92CCAB37D1A}"/>
              </a:ext>
            </a:extLst>
          </p:cNvPr>
          <p:cNvSpPr/>
          <p:nvPr/>
        </p:nvSpPr>
        <p:spPr>
          <a:xfrm>
            <a:off x="2319298" y="2146964"/>
            <a:ext cx="6068621" cy="2394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: para a Direita 10">
            <a:extLst>
              <a:ext uri="{FF2B5EF4-FFF2-40B4-BE49-F238E27FC236}">
                <a16:creationId xmlns="" xmlns:a16="http://schemas.microsoft.com/office/drawing/2014/main" id="{78CEFA0B-9DA6-433B-BB21-3CDE1E065D95}"/>
              </a:ext>
            </a:extLst>
          </p:cNvPr>
          <p:cNvSpPr/>
          <p:nvPr/>
        </p:nvSpPr>
        <p:spPr>
          <a:xfrm>
            <a:off x="2319298" y="1699311"/>
            <a:ext cx="4163784" cy="203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09ACE367-5F88-481C-B4A0-F8F6C2E25CA9}"/>
              </a:ext>
            </a:extLst>
          </p:cNvPr>
          <p:cNvSpPr txBox="1"/>
          <p:nvPr/>
        </p:nvSpPr>
        <p:spPr>
          <a:xfrm>
            <a:off x="4461026" y="2502747"/>
            <a:ext cx="3173882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b="1" dirty="0"/>
              <a:t>Risco / Retorno? – </a:t>
            </a:r>
            <a:r>
              <a:rPr lang="pt-BR" b="1" i="1" dirty="0"/>
              <a:t>Benchmark?</a:t>
            </a:r>
            <a:endParaRPr lang="pt-BR" b="1" dirty="0"/>
          </a:p>
        </p:txBody>
      </p:sp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016EEC5E-D89C-42A3-84AB-F139B9AEE73D}"/>
              </a:ext>
            </a:extLst>
          </p:cNvPr>
          <p:cNvSpPr txBox="1"/>
          <p:nvPr/>
        </p:nvSpPr>
        <p:spPr>
          <a:xfrm>
            <a:off x="6545739" y="1616385"/>
            <a:ext cx="2710357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b="1" dirty="0"/>
              <a:t>Registro CVM? / ANBIMA?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C6E0DF08-9C55-40CB-B60C-3A2B2ECAAFCE}"/>
              </a:ext>
            </a:extLst>
          </p:cNvPr>
          <p:cNvSpPr txBox="1"/>
          <p:nvPr/>
        </p:nvSpPr>
        <p:spPr>
          <a:xfrm>
            <a:off x="7337399" y="19117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15" name="CaixaDeTexto 14">
            <a:extLst>
              <a:ext uri="{FF2B5EF4-FFF2-40B4-BE49-F238E27FC236}">
                <a16:creationId xmlns="" xmlns:a16="http://schemas.microsoft.com/office/drawing/2014/main" id="{458D7A49-F3D1-42FE-A3D7-A4FD6A1D7E06}"/>
              </a:ext>
            </a:extLst>
          </p:cNvPr>
          <p:cNvSpPr txBox="1"/>
          <p:nvPr/>
        </p:nvSpPr>
        <p:spPr>
          <a:xfrm>
            <a:off x="8432773" y="2137524"/>
            <a:ext cx="2152705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b="1" dirty="0"/>
              <a:t>Diretrizes da SPREV?</a:t>
            </a:r>
          </a:p>
        </p:txBody>
      </p:sp>
      <p:sp>
        <p:nvSpPr>
          <p:cNvPr id="16" name="Seta: Dobrada para Cima 15">
            <a:extLst>
              <a:ext uri="{FF2B5EF4-FFF2-40B4-BE49-F238E27FC236}">
                <a16:creationId xmlns="" xmlns:a16="http://schemas.microsoft.com/office/drawing/2014/main" id="{E0DA106F-5937-43FA-B511-2E2409CE50AA}"/>
              </a:ext>
            </a:extLst>
          </p:cNvPr>
          <p:cNvSpPr/>
          <p:nvPr/>
        </p:nvSpPr>
        <p:spPr>
          <a:xfrm rot="5400000">
            <a:off x="3100115" y="947468"/>
            <a:ext cx="2789145" cy="8441380"/>
          </a:xfrm>
          <a:prstGeom prst="bentUpArrow">
            <a:avLst>
              <a:gd name="adj1" fmla="val 12421"/>
              <a:gd name="adj2" fmla="val 14072"/>
              <a:gd name="adj3" fmla="val 2971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have Esquerda 18">
            <a:extLst>
              <a:ext uri="{FF2B5EF4-FFF2-40B4-BE49-F238E27FC236}">
                <a16:creationId xmlns="" xmlns:a16="http://schemas.microsoft.com/office/drawing/2014/main" id="{E13DFD2D-5A1E-41F5-8C4D-B60326CDA358}"/>
              </a:ext>
            </a:extLst>
          </p:cNvPr>
          <p:cNvSpPr/>
          <p:nvPr/>
        </p:nvSpPr>
        <p:spPr>
          <a:xfrm>
            <a:off x="9115425" y="4524375"/>
            <a:ext cx="590550" cy="2295525"/>
          </a:xfrm>
          <a:prstGeom prst="leftBrace">
            <a:avLst>
              <a:gd name="adj1" fmla="val 8333"/>
              <a:gd name="adj2" fmla="val 71361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="" xmlns:a16="http://schemas.microsoft.com/office/drawing/2014/main" id="{4597A0C3-1BFA-4359-A296-C3073677C8CC}"/>
              </a:ext>
            </a:extLst>
          </p:cNvPr>
          <p:cNvSpPr txBox="1"/>
          <p:nvPr/>
        </p:nvSpPr>
        <p:spPr>
          <a:xfrm>
            <a:off x="9410700" y="4555065"/>
            <a:ext cx="2634054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/>
              <a:t>Reputação/histórico</a:t>
            </a:r>
          </a:p>
          <a:p>
            <a:endParaRPr lang="pt-B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/>
              <a:t>Google</a:t>
            </a:r>
          </a:p>
          <a:p>
            <a:endParaRPr lang="pt-B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/>
              <a:t>Pesquisa</a:t>
            </a:r>
          </a:p>
          <a:p>
            <a:endParaRPr lang="pt-B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/>
              <a:t>Rito Legal</a:t>
            </a:r>
          </a:p>
          <a:p>
            <a:endParaRPr lang="pt-BR" dirty="0"/>
          </a:p>
        </p:txBody>
      </p:sp>
      <p:sp>
        <p:nvSpPr>
          <p:cNvPr id="17" name="CaixaDeTexto 16">
            <a:extLst>
              <a:ext uri="{FF2B5EF4-FFF2-40B4-BE49-F238E27FC236}">
                <a16:creationId xmlns="" xmlns:a16="http://schemas.microsoft.com/office/drawing/2014/main" id="{292BE4EE-D517-405B-B4C3-27D615D9B6B8}"/>
              </a:ext>
            </a:extLst>
          </p:cNvPr>
          <p:cNvSpPr txBox="1"/>
          <p:nvPr/>
        </p:nvSpPr>
        <p:spPr>
          <a:xfrm>
            <a:off x="7991015" y="4335513"/>
            <a:ext cx="7938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b="1" dirty="0">
                <a:latin typeface="Arial Black" panose="020B0A04020102020204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71544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" y="4087"/>
            <a:ext cx="12184735" cy="685391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BC8D7EE1-EE92-4F46-BB7C-7A6FC2A6D36C}"/>
              </a:ext>
            </a:extLst>
          </p:cNvPr>
          <p:cNvSpPr txBox="1"/>
          <p:nvPr/>
        </p:nvSpPr>
        <p:spPr>
          <a:xfrm>
            <a:off x="435310" y="1644287"/>
            <a:ext cx="5544616" cy="12464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500" b="1" dirty="0"/>
              <a:t>1- Para  gestores </a:t>
            </a:r>
            <a:r>
              <a:rPr lang="pt-BR" sz="2400" b="1" dirty="0">
                <a:solidFill>
                  <a:srgbClr val="FF0000"/>
                </a:solidFill>
              </a:rPr>
              <a:t>OU</a:t>
            </a:r>
            <a:r>
              <a:rPr lang="pt-BR" sz="2500" b="1" dirty="0"/>
              <a:t> administradores listados há um </a:t>
            </a:r>
            <a:r>
              <a:rPr lang="pt-BR" sz="2500" b="1" u="sng" dirty="0"/>
              <a:t>formulário simplificado </a:t>
            </a:r>
            <a:r>
              <a:rPr lang="pt-BR" sz="2500" b="1" dirty="0"/>
              <a:t>e atestado oferecidos pela SPREV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413BB2E1-D358-4A06-8FB5-B193EEFB8FA9}"/>
              </a:ext>
            </a:extLst>
          </p:cNvPr>
          <p:cNvSpPr txBox="1"/>
          <p:nvPr/>
        </p:nvSpPr>
        <p:spPr>
          <a:xfrm>
            <a:off x="435310" y="2914779"/>
            <a:ext cx="5544616" cy="12464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500" b="1" dirty="0"/>
              <a:t>2- Para gestores </a:t>
            </a:r>
            <a:r>
              <a:rPr lang="pt-BR" sz="2400" b="1" dirty="0">
                <a:solidFill>
                  <a:srgbClr val="FF0000"/>
                </a:solidFill>
              </a:rPr>
              <a:t>OU</a:t>
            </a:r>
            <a:r>
              <a:rPr lang="pt-BR" sz="2500" b="1" dirty="0"/>
              <a:t> administradores </a:t>
            </a:r>
            <a:r>
              <a:rPr lang="pt-BR" sz="2500" b="1" u="sng" dirty="0"/>
              <a:t>não </a:t>
            </a:r>
            <a:r>
              <a:rPr lang="pt-BR" sz="2500" b="1" dirty="0"/>
              <a:t>listados há um formulário e atestado oferecidos pela SPREV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0118AE99-804F-45DA-AF53-611225FC55ED}"/>
              </a:ext>
            </a:extLst>
          </p:cNvPr>
          <p:cNvSpPr txBox="1"/>
          <p:nvPr/>
        </p:nvSpPr>
        <p:spPr>
          <a:xfrm>
            <a:off x="194593" y="4438273"/>
            <a:ext cx="5760640" cy="861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500" b="1" dirty="0"/>
              <a:t>3- Para os fundos de investimentos há um </a:t>
            </a:r>
          </a:p>
          <a:p>
            <a:pPr algn="just"/>
            <a:r>
              <a:rPr lang="pt-BR" sz="2500" b="1" dirty="0"/>
              <a:t>formulário oferecido pela SPREV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5B7D3D8D-5618-44D0-A85E-9B6786187327}"/>
              </a:ext>
            </a:extLst>
          </p:cNvPr>
          <p:cNvSpPr txBox="1"/>
          <p:nvPr/>
        </p:nvSpPr>
        <p:spPr>
          <a:xfrm>
            <a:off x="6258213" y="2279876"/>
            <a:ext cx="1014330" cy="76944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4400" b="1" dirty="0"/>
              <a:t>OU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B681D3B4-237A-4736-B53A-1F61AFE4CAEC}"/>
              </a:ext>
            </a:extLst>
          </p:cNvPr>
          <p:cNvSpPr txBox="1"/>
          <p:nvPr/>
        </p:nvSpPr>
        <p:spPr>
          <a:xfrm>
            <a:off x="7384600" y="2119609"/>
            <a:ext cx="1282723" cy="10464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4400" b="1" dirty="0"/>
              <a:t>QDD</a:t>
            </a:r>
          </a:p>
          <a:p>
            <a:pPr algn="ctr"/>
            <a:r>
              <a:rPr lang="pt-BR" b="1" dirty="0"/>
              <a:t>Seção 1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C81D2210-B01A-4B62-9189-9CDC6B7773AC}"/>
              </a:ext>
            </a:extLst>
          </p:cNvPr>
          <p:cNvSpPr txBox="1"/>
          <p:nvPr/>
        </p:nvSpPr>
        <p:spPr>
          <a:xfrm>
            <a:off x="7522600" y="4253607"/>
            <a:ext cx="1282723" cy="10464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4400" b="1" dirty="0"/>
              <a:t>QDD</a:t>
            </a:r>
          </a:p>
          <a:p>
            <a:pPr algn="ctr"/>
            <a:r>
              <a:rPr lang="pt-BR" b="1" dirty="0"/>
              <a:t>Seção 2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75BD91C3-8C3D-4162-87A3-87458CBED801}"/>
              </a:ext>
            </a:extLst>
          </p:cNvPr>
          <p:cNvSpPr txBox="1"/>
          <p:nvPr/>
        </p:nvSpPr>
        <p:spPr>
          <a:xfrm>
            <a:off x="6370270" y="4438273"/>
            <a:ext cx="1014330" cy="76944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4400" b="1" dirty="0"/>
              <a:t>OU</a:t>
            </a:r>
          </a:p>
        </p:txBody>
      </p:sp>
      <p:sp>
        <p:nvSpPr>
          <p:cNvPr id="15" name="Chave Direita 14">
            <a:extLst>
              <a:ext uri="{FF2B5EF4-FFF2-40B4-BE49-F238E27FC236}">
                <a16:creationId xmlns="" xmlns:a16="http://schemas.microsoft.com/office/drawing/2014/main" id="{6110D868-CA0A-4820-8E7D-731DDFEE3D4A}"/>
              </a:ext>
            </a:extLst>
          </p:cNvPr>
          <p:cNvSpPr/>
          <p:nvPr/>
        </p:nvSpPr>
        <p:spPr>
          <a:xfrm>
            <a:off x="9671487" y="287408"/>
            <a:ext cx="728464" cy="6381952"/>
          </a:xfrm>
          <a:prstGeom prst="rightBrace">
            <a:avLst>
              <a:gd name="adj1" fmla="val 8333"/>
              <a:gd name="adj2" fmla="val 51492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="" xmlns:a16="http://schemas.microsoft.com/office/drawing/2014/main" id="{B39952D6-22D3-4B0F-9270-72B03C085217}"/>
              </a:ext>
            </a:extLst>
          </p:cNvPr>
          <p:cNvSpPr txBox="1"/>
          <p:nvPr/>
        </p:nvSpPr>
        <p:spPr>
          <a:xfrm>
            <a:off x="10759990" y="355841"/>
            <a:ext cx="1014330" cy="62478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000" dirty="0"/>
              <a:t>D</a:t>
            </a:r>
          </a:p>
          <a:p>
            <a:pPr algn="ctr"/>
            <a:endParaRPr lang="pt-BR" sz="4000" dirty="0"/>
          </a:p>
          <a:p>
            <a:pPr algn="ctr"/>
            <a:endParaRPr lang="pt-BR" sz="4000" dirty="0"/>
          </a:p>
          <a:p>
            <a:pPr algn="ctr"/>
            <a:r>
              <a:rPr lang="pt-BR" sz="4000" dirty="0"/>
              <a:t>A</a:t>
            </a:r>
          </a:p>
          <a:p>
            <a:pPr algn="ctr"/>
            <a:endParaRPr lang="pt-BR" sz="4000" dirty="0"/>
          </a:p>
          <a:p>
            <a:pPr algn="ctr"/>
            <a:endParaRPr lang="pt-BR" sz="4000" dirty="0"/>
          </a:p>
          <a:p>
            <a:pPr algn="ctr"/>
            <a:r>
              <a:rPr lang="pt-BR" sz="4000" dirty="0"/>
              <a:t>I</a:t>
            </a:r>
          </a:p>
          <a:p>
            <a:pPr algn="ctr"/>
            <a:endParaRPr lang="pt-BR" sz="4000" dirty="0"/>
          </a:p>
          <a:p>
            <a:pPr algn="ctr"/>
            <a:endParaRPr lang="pt-BR" sz="4000" dirty="0"/>
          </a:p>
          <a:p>
            <a:pPr algn="ctr"/>
            <a:r>
              <a:rPr lang="pt-BR" sz="4000" dirty="0"/>
              <a:t>R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="" xmlns:a16="http://schemas.microsoft.com/office/drawing/2014/main" id="{73E80FA3-2A67-4064-8B17-9CF4D8DD6CA2}"/>
              </a:ext>
            </a:extLst>
          </p:cNvPr>
          <p:cNvSpPr txBox="1"/>
          <p:nvPr/>
        </p:nvSpPr>
        <p:spPr>
          <a:xfrm>
            <a:off x="2331380" y="5678660"/>
            <a:ext cx="7529239" cy="861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500" b="1" dirty="0"/>
              <a:t>4- Para os </a:t>
            </a:r>
            <a:r>
              <a:rPr lang="pt-BR" sz="2500" b="1" u="sng" dirty="0"/>
              <a:t>distribuidores</a:t>
            </a:r>
            <a:r>
              <a:rPr lang="pt-BR" sz="2500" b="1" dirty="0"/>
              <a:t> (contrato) de fundos de investimentos há um formulário oferecido </a:t>
            </a:r>
            <a:r>
              <a:rPr lang="pt-BR" sz="2500" b="1"/>
              <a:t>pela SPREV</a:t>
            </a:r>
            <a:endParaRPr lang="pt-BR" sz="2500" b="1" dirty="0"/>
          </a:p>
        </p:txBody>
      </p:sp>
      <p:sp>
        <p:nvSpPr>
          <p:cNvPr id="18" name="CaixaDeTexto 17">
            <a:extLst>
              <a:ext uri="{FF2B5EF4-FFF2-40B4-BE49-F238E27FC236}">
                <a16:creationId xmlns="" xmlns:a16="http://schemas.microsoft.com/office/drawing/2014/main" id="{A366B576-C113-4D5E-A2CC-190B3E1F74D2}"/>
              </a:ext>
            </a:extLst>
          </p:cNvPr>
          <p:cNvSpPr txBox="1"/>
          <p:nvPr/>
        </p:nvSpPr>
        <p:spPr>
          <a:xfrm>
            <a:off x="435310" y="950203"/>
            <a:ext cx="8127665" cy="63094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Formalização do Processo de Investimentos - </a:t>
            </a:r>
            <a:r>
              <a:rPr lang="pt-BR" sz="2400" b="1" u="sng" dirty="0">
                <a:solidFill>
                  <a:srgbClr val="FF0000"/>
                </a:solidFill>
              </a:rPr>
              <a:t>Credenciamento</a:t>
            </a:r>
            <a:r>
              <a:rPr lang="pt-BR" sz="2400" b="1" dirty="0"/>
              <a:t>:</a:t>
            </a:r>
          </a:p>
          <a:p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59867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2073</Words>
  <Application>Microsoft Office PowerPoint</Application>
  <PresentationFormat>Widescreen</PresentationFormat>
  <Paragraphs>282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1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Premissas</vt:lpstr>
      <vt:lpstr>Apresentação do PowerPoint</vt:lpstr>
      <vt:lpstr>Processo de investimento</vt:lpstr>
      <vt:lpstr>Apresentação do PowerPoint</vt:lpstr>
      <vt:lpstr>Processo de investimento</vt:lpstr>
      <vt:lpstr>Apresentação do PowerPoint</vt:lpstr>
      <vt:lpstr>Apresentação do PowerPoint</vt:lpstr>
      <vt:lpstr>Processo de investimento</vt:lpstr>
      <vt:lpstr>Processo de investimento</vt:lpstr>
      <vt:lpstr>Apresentação do PowerPoint</vt:lpstr>
      <vt:lpstr>Apresentação do PowerPoint</vt:lpstr>
      <vt:lpstr>Apresentação do PowerPoint</vt:lpstr>
      <vt:lpstr>Apresentação do PowerPoint</vt:lpstr>
      <vt:lpstr>Processo de investimento</vt:lpstr>
      <vt:lpstr>Processo de investimento</vt:lpstr>
      <vt:lpstr>Processo de investimento</vt:lpstr>
      <vt:lpstr>Monitoramento pós-alocação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Monitoramento pós-alocação</vt:lpstr>
      <vt:lpstr>Apresentação do PowerPoint</vt:lpstr>
      <vt:lpstr>Monitoramento pós-alocação</vt:lpstr>
      <vt:lpstr>Cenários de stress</vt:lpstr>
      <vt:lpstr>Cenários de stress</vt:lpstr>
      <vt:lpstr>Cenários de stress</vt:lpstr>
      <vt:lpstr>Cenários de stress</vt:lpstr>
      <vt:lpstr>Cenários de stress</vt:lpstr>
      <vt:lpstr>Cenários de stress</vt:lpstr>
      <vt:lpstr>Cenários de stress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Windows</dc:creator>
  <cp:lastModifiedBy>jeg</cp:lastModifiedBy>
  <cp:revision>60</cp:revision>
  <dcterms:created xsi:type="dcterms:W3CDTF">2019-05-07T17:44:33Z</dcterms:created>
  <dcterms:modified xsi:type="dcterms:W3CDTF">2019-06-27T12:39:15Z</dcterms:modified>
</cp:coreProperties>
</file>